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97" r:id="rId6"/>
    <p:sldMasterId id="2147483698" r:id="rId7"/>
    <p:sldMasterId id="2147483734" r:id="rId8"/>
  </p:sldMasterIdLst>
  <p:notesMasterIdLst>
    <p:notesMasterId r:id="rId62"/>
  </p:notesMasterIdLst>
  <p:handoutMasterIdLst>
    <p:handoutMasterId r:id="rId63"/>
  </p:handoutMasterIdLst>
  <p:sldIdLst>
    <p:sldId id="275" r:id="rId9"/>
    <p:sldId id="1523" r:id="rId10"/>
    <p:sldId id="515" r:id="rId11"/>
    <p:sldId id="516" r:id="rId12"/>
    <p:sldId id="1970" r:id="rId13"/>
    <p:sldId id="1895" r:id="rId14"/>
    <p:sldId id="276" r:id="rId15"/>
    <p:sldId id="2009" r:id="rId16"/>
    <p:sldId id="2019" r:id="rId17"/>
    <p:sldId id="1986" r:id="rId18"/>
    <p:sldId id="2014" r:id="rId19"/>
    <p:sldId id="2015" r:id="rId20"/>
    <p:sldId id="2016" r:id="rId21"/>
    <p:sldId id="1392" r:id="rId22"/>
    <p:sldId id="1399" r:id="rId23"/>
    <p:sldId id="403" r:id="rId24"/>
    <p:sldId id="1344" r:id="rId25"/>
    <p:sldId id="2018" r:id="rId26"/>
    <p:sldId id="2017" r:id="rId27"/>
    <p:sldId id="2026" r:id="rId28"/>
    <p:sldId id="2027" r:id="rId29"/>
    <p:sldId id="2013" r:id="rId30"/>
    <p:sldId id="2020" r:id="rId31"/>
    <p:sldId id="1735" r:id="rId32"/>
    <p:sldId id="1749" r:id="rId33"/>
    <p:sldId id="1828" r:id="rId34"/>
    <p:sldId id="2028" r:id="rId35"/>
    <p:sldId id="1032" r:id="rId36"/>
    <p:sldId id="1268" r:id="rId37"/>
    <p:sldId id="1028" r:id="rId38"/>
    <p:sldId id="1830" r:id="rId39"/>
    <p:sldId id="1027" r:id="rId40"/>
    <p:sldId id="1740" r:id="rId41"/>
    <p:sldId id="1759" r:id="rId42"/>
    <p:sldId id="2023" r:id="rId43"/>
    <p:sldId id="2022" r:id="rId44"/>
    <p:sldId id="2024" r:id="rId45"/>
    <p:sldId id="2021" r:id="rId46"/>
    <p:sldId id="2025" r:id="rId47"/>
    <p:sldId id="1894" r:id="rId48"/>
    <p:sldId id="268" r:id="rId49"/>
    <p:sldId id="1979" r:id="rId50"/>
    <p:sldId id="1582" r:id="rId51"/>
    <p:sldId id="1581" r:id="rId52"/>
    <p:sldId id="1817" r:id="rId53"/>
    <p:sldId id="1901" r:id="rId54"/>
    <p:sldId id="1674" r:id="rId55"/>
    <p:sldId id="937" r:id="rId56"/>
    <p:sldId id="513" r:id="rId57"/>
    <p:sldId id="1815" r:id="rId58"/>
    <p:sldId id="1745" r:id="rId59"/>
    <p:sldId id="1746" r:id="rId60"/>
    <p:sldId id="1892" r:id="rId61"/>
  </p:sldIdLst>
  <p:sldSz cx="12192000" cy="6858000"/>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Sicke" initials="KS" lastIdx="3" clrIdx="0">
    <p:extLst>
      <p:ext uri="{19B8F6BF-5375-455C-9EA6-DF929625EA0E}">
        <p15:presenceInfo xmlns:p15="http://schemas.microsoft.com/office/powerpoint/2012/main" userId="S-1-5-21-2765917985-1880241621-289699889-5632" providerId="AD"/>
      </p:ext>
    </p:extLst>
  </p:cmAuthor>
  <p:cmAuthor id="2" name="Barbara McGriff" initials="BM" lastIdx="1" clrIdx="1">
    <p:extLst>
      <p:ext uri="{19B8F6BF-5375-455C-9EA6-DF929625EA0E}">
        <p15:presenceInfo xmlns:p15="http://schemas.microsoft.com/office/powerpoint/2012/main" userId="S-1-5-21-2765917985-1880241621-289699889-1147" providerId="AD"/>
      </p:ext>
    </p:extLst>
  </p:cmAuthor>
  <p:cmAuthor id="3" name="Kristin Sicke" initials="KS [2]" lastIdx="1" clrIdx="2">
    <p:extLst>
      <p:ext uri="{19B8F6BF-5375-455C-9EA6-DF929625EA0E}">
        <p15:presenceInfo xmlns:p15="http://schemas.microsoft.com/office/powerpoint/2012/main" userId="Kristin Sicke" providerId="None"/>
      </p:ext>
    </p:extLst>
  </p:cmAuthor>
  <p:cmAuthor id="4" name="Tim O'Halloran" initials="TO" lastIdx="1" clrIdx="3">
    <p:extLst>
      <p:ext uri="{19B8F6BF-5375-455C-9EA6-DF929625EA0E}">
        <p15:presenceInfo xmlns:p15="http://schemas.microsoft.com/office/powerpoint/2012/main" userId="S-1-5-21-2765917985-1880241621-289699889-1181" providerId="AD"/>
      </p:ext>
    </p:extLst>
  </p:cmAuthor>
  <p:cmAuthor id="5" name="Barbara McGriff" initials="BM [2]" lastIdx="1" clrIdx="4">
    <p:extLst>
      <p:ext uri="{19B8F6BF-5375-455C-9EA6-DF929625EA0E}">
        <p15:presenceInfo xmlns:p15="http://schemas.microsoft.com/office/powerpoint/2012/main" userId="S::bmcgriff@ycfcwcd.org::b93b5174-ae19-45dd-9bfd-74b0463aad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98137"/>
    <a:srgbClr val="5CA7CA"/>
    <a:srgbClr val="59A6CA"/>
    <a:srgbClr val="57A5C9"/>
    <a:srgbClr val="FFFFCC"/>
    <a:srgbClr val="7E7ED5"/>
    <a:srgbClr val="AAC1F4"/>
    <a:srgbClr val="C2C2C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971" autoAdjust="0"/>
  </p:normalViewPr>
  <p:slideViewPr>
    <p:cSldViewPr>
      <p:cViewPr varScale="1">
        <p:scale>
          <a:sx n="96" d="100"/>
          <a:sy n="96" d="100"/>
        </p:scale>
        <p:origin x="438" y="84"/>
      </p:cViewPr>
      <p:guideLst>
        <p:guide orient="horz" pos="2160"/>
        <p:guide pos="3840"/>
      </p:guideLst>
    </p:cSldViewPr>
  </p:slideViewPr>
  <p:outlineViewPr>
    <p:cViewPr>
      <p:scale>
        <a:sx n="33" d="100"/>
        <a:sy n="33" d="100"/>
      </p:scale>
      <p:origin x="0" y="-10680"/>
    </p:cViewPr>
  </p:outlineViewPr>
  <p:notesTextViewPr>
    <p:cViewPr>
      <p:scale>
        <a:sx n="3" d="2"/>
        <a:sy n="3" d="2"/>
      </p:scale>
      <p:origin x="0" y="0"/>
    </p:cViewPr>
  </p:notesTextViewPr>
  <p:notesViewPr>
    <p:cSldViewPr>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file:///\\lwasvr1\Project\2115000%20YCFCWCD%20Funding\Task2-FundingOptions\RevenueOptionsComparisonJune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wasvr1\Project\2115000%20YCFCWCD%20Funding\Task2-FundingOptions\RevenueOptionsComparisonJune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a:t>
            </a:r>
            <a:r>
              <a:rPr lang="en-US" baseline="0"/>
              <a:t> Water Rate vs. Total Storage on April 1st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47956629799385"/>
          <c:y val="0.11329659460223258"/>
          <c:w val="0.78620706036922738"/>
          <c:h val="0.68122774937493003"/>
        </c:manualLayout>
      </c:layout>
      <c:scatterChart>
        <c:scatterStyle val="smoothMarker"/>
        <c:varyColors val="0"/>
        <c:ser>
          <c:idx val="2"/>
          <c:order val="1"/>
          <c:tx>
            <c:v>Shift (rate)</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Linear_RatesAdj!$AE$32:$AE$40</c:f>
              <c:numCache>
                <c:formatCode>_(* #,##0_);_(* \(#,##0\);_(* "-"??_);_(@_)</c:formatCode>
                <c:ptCount val="9"/>
                <c:pt idx="0">
                  <c:v>50000</c:v>
                </c:pt>
                <c:pt idx="1">
                  <c:v>100000</c:v>
                </c:pt>
                <c:pt idx="2">
                  <c:v>150000</c:v>
                </c:pt>
                <c:pt idx="3">
                  <c:v>200000</c:v>
                </c:pt>
                <c:pt idx="4">
                  <c:v>250000</c:v>
                </c:pt>
                <c:pt idx="5">
                  <c:v>300000</c:v>
                </c:pt>
                <c:pt idx="6">
                  <c:v>350000</c:v>
                </c:pt>
                <c:pt idx="7">
                  <c:v>400000</c:v>
                </c:pt>
                <c:pt idx="8">
                  <c:v>450000</c:v>
                </c:pt>
              </c:numCache>
            </c:numRef>
          </c:xVal>
          <c:yVal>
            <c:numRef>
              <c:f>Linear_RatesAdj!$AF$32:$AF$40</c:f>
              <c:numCache>
                <c:formatCode>"$"#,##0</c:formatCode>
                <c:ptCount val="9"/>
                <c:pt idx="0">
                  <c:v>32.56</c:v>
                </c:pt>
                <c:pt idx="1">
                  <c:v>30.71</c:v>
                </c:pt>
                <c:pt idx="2">
                  <c:v>28.86</c:v>
                </c:pt>
                <c:pt idx="3">
                  <c:v>27.009999999999998</c:v>
                </c:pt>
                <c:pt idx="4">
                  <c:v>25.16</c:v>
                </c:pt>
                <c:pt idx="5">
                  <c:v>23.31</c:v>
                </c:pt>
                <c:pt idx="6">
                  <c:v>21.46</c:v>
                </c:pt>
                <c:pt idx="7">
                  <c:v>19.61</c:v>
                </c:pt>
                <c:pt idx="8">
                  <c:v>17.759999999999998</c:v>
                </c:pt>
              </c:numCache>
            </c:numRef>
          </c:yVal>
          <c:smooth val="1"/>
          <c:extLst>
            <c:ext xmlns:c16="http://schemas.microsoft.com/office/drawing/2014/chart" uri="{C3380CC4-5D6E-409C-BE32-E72D297353CC}">
              <c16:uniqueId val="{00000000-6A1D-4CC0-87D0-EC882FAE0236}"/>
            </c:ext>
          </c:extLst>
        </c:ser>
        <c:dLbls>
          <c:showLegendKey val="0"/>
          <c:showVal val="0"/>
          <c:showCatName val="0"/>
          <c:showSerName val="0"/>
          <c:showPercent val="0"/>
          <c:showBubbleSize val="0"/>
        </c:dLbls>
        <c:axId val="225597456"/>
        <c:axId val="223965160"/>
      </c:scatterChart>
      <c:scatterChart>
        <c:scatterStyle val="lineMarker"/>
        <c:varyColors val="0"/>
        <c:ser>
          <c:idx val="0"/>
          <c:order val="0"/>
          <c:tx>
            <c:v>Base Case (rate)</c:v>
          </c:tx>
          <c:spPr>
            <a:ln w="19050" cap="rnd">
              <a:solidFill>
                <a:schemeClr val="accent3"/>
              </a:solid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xVal>
            <c:numRef>
              <c:f>Linear_RatesAdj!$A$27:$A$28</c:f>
              <c:numCache>
                <c:formatCode>#,##0</c:formatCode>
                <c:ptCount val="2"/>
                <c:pt idx="0">
                  <c:v>450000</c:v>
                </c:pt>
                <c:pt idx="1">
                  <c:v>50000</c:v>
                </c:pt>
              </c:numCache>
            </c:numRef>
          </c:xVal>
          <c:yVal>
            <c:numRef>
              <c:f>Linear_RatesAdj!$B$27:$B$28</c:f>
              <c:numCache>
                <c:formatCode>"$"#,##0</c:formatCode>
                <c:ptCount val="2"/>
                <c:pt idx="0">
                  <c:v>24</c:v>
                </c:pt>
                <c:pt idx="1">
                  <c:v>44</c:v>
                </c:pt>
              </c:numCache>
            </c:numRef>
          </c:yVal>
          <c:smooth val="0"/>
          <c:extLst>
            <c:ext xmlns:c16="http://schemas.microsoft.com/office/drawing/2014/chart" uri="{C3380CC4-5D6E-409C-BE32-E72D297353CC}">
              <c16:uniqueId val="{00000002-6A1D-4CC0-87D0-EC882FAE0236}"/>
            </c:ext>
          </c:extLst>
        </c:ser>
        <c:dLbls>
          <c:showLegendKey val="0"/>
          <c:showVal val="0"/>
          <c:showCatName val="0"/>
          <c:showSerName val="0"/>
          <c:showPercent val="0"/>
          <c:showBubbleSize val="0"/>
        </c:dLbls>
        <c:axId val="225597456"/>
        <c:axId val="223965160"/>
      </c:scatterChart>
      <c:scatterChart>
        <c:scatterStyle val="smoothMarker"/>
        <c:varyColors val="0"/>
        <c:ser>
          <c:idx val="1"/>
          <c:order val="2"/>
          <c:tx>
            <c:v>Base Fee (per Acre)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Linear_RatesAdj!$AE$32:$AE$40</c:f>
              <c:numCache>
                <c:formatCode>_(* #,##0_);_(* \(#,##0\);_(* "-"??_);_(@_)</c:formatCode>
                <c:ptCount val="9"/>
                <c:pt idx="0">
                  <c:v>50000</c:v>
                </c:pt>
                <c:pt idx="1">
                  <c:v>100000</c:v>
                </c:pt>
                <c:pt idx="2">
                  <c:v>150000</c:v>
                </c:pt>
                <c:pt idx="3">
                  <c:v>200000</c:v>
                </c:pt>
                <c:pt idx="4">
                  <c:v>250000</c:v>
                </c:pt>
                <c:pt idx="5">
                  <c:v>300000</c:v>
                </c:pt>
                <c:pt idx="6">
                  <c:v>350000</c:v>
                </c:pt>
                <c:pt idx="7">
                  <c:v>400000</c:v>
                </c:pt>
                <c:pt idx="8">
                  <c:v>450000</c:v>
                </c:pt>
              </c:numCache>
            </c:numRef>
          </c:xVal>
          <c:yVal>
            <c:numRef>
              <c:f>Linear_RatesAdj!$AG$32:$AG$40</c:f>
              <c:numCache>
                <c:formatCode>_("$"* #,##0_);_("$"* \(#,##0\);_("$"* "-"??_);_(@_)</c:formatCode>
                <c:ptCount val="9"/>
                <c:pt idx="0">
                  <c:v>20</c:v>
                </c:pt>
                <c:pt idx="1">
                  <c:v>20</c:v>
                </c:pt>
                <c:pt idx="2">
                  <c:v>20</c:v>
                </c:pt>
                <c:pt idx="3">
                  <c:v>20</c:v>
                </c:pt>
                <c:pt idx="4">
                  <c:v>20</c:v>
                </c:pt>
                <c:pt idx="5">
                  <c:v>20</c:v>
                </c:pt>
                <c:pt idx="6">
                  <c:v>20</c:v>
                </c:pt>
                <c:pt idx="7">
                  <c:v>20</c:v>
                </c:pt>
                <c:pt idx="8">
                  <c:v>20</c:v>
                </c:pt>
              </c:numCache>
            </c:numRef>
          </c:yVal>
          <c:smooth val="1"/>
          <c:extLst>
            <c:ext xmlns:c16="http://schemas.microsoft.com/office/drawing/2014/chart" uri="{C3380CC4-5D6E-409C-BE32-E72D297353CC}">
              <c16:uniqueId val="{00000003-6A1D-4CC0-87D0-EC882FAE0236}"/>
            </c:ext>
          </c:extLst>
        </c:ser>
        <c:dLbls>
          <c:showLegendKey val="0"/>
          <c:showVal val="0"/>
          <c:showCatName val="0"/>
          <c:showSerName val="0"/>
          <c:showPercent val="0"/>
          <c:showBubbleSize val="0"/>
        </c:dLbls>
        <c:axId val="1908549535"/>
        <c:axId val="1908551615"/>
      </c:scatterChart>
      <c:valAx>
        <c:axId val="225597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Storage (AF)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3965160"/>
        <c:crosses val="autoZero"/>
        <c:crossBetween val="midCat"/>
      </c:valAx>
      <c:valAx>
        <c:axId val="223965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a:t>
                </a:r>
                <a:r>
                  <a:rPr lang="en-US" baseline="0"/>
                  <a:t> Water Rate ($)</a:t>
                </a:r>
              </a:p>
              <a:p>
                <a:pPr>
                  <a:defRPr/>
                </a:pP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597456"/>
        <c:crosses val="autoZero"/>
        <c:crossBetween val="midCat"/>
      </c:valAx>
      <c:valAx>
        <c:axId val="1908551615"/>
        <c:scaling>
          <c:orientation val="minMax"/>
          <c:max val="5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a:t>
                </a:r>
                <a:r>
                  <a:rPr lang="en-US" baseline="0"/>
                  <a:t> per Acre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8549535"/>
        <c:crosses val="max"/>
        <c:crossBetween val="midCat"/>
      </c:valAx>
      <c:valAx>
        <c:axId val="1908549535"/>
        <c:scaling>
          <c:orientation val="minMax"/>
        </c:scaling>
        <c:delete val="1"/>
        <c:axPos val="b"/>
        <c:numFmt formatCode="_(* #,##0_);_(* \(#,##0\);_(* &quot;-&quot;??_);_(@_)" sourceLinked="1"/>
        <c:majorTickMark val="out"/>
        <c:minorTickMark val="none"/>
        <c:tickLblPos val="nextTo"/>
        <c:crossAx val="1908551615"/>
        <c:crosses val="autoZero"/>
        <c:crossBetween val="midCat"/>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a:t>
            </a:r>
            <a:r>
              <a:rPr lang="en-US" baseline="0"/>
              <a:t> Water Rate vs. Total Storage on April 1st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47956629799385"/>
          <c:y val="0.11329659460223258"/>
          <c:w val="0.78620706036922738"/>
          <c:h val="0.68122774937493003"/>
        </c:manualLayout>
      </c:layout>
      <c:scatterChart>
        <c:scatterStyle val="smoothMarker"/>
        <c:varyColors val="0"/>
        <c:ser>
          <c:idx val="2"/>
          <c:order val="1"/>
          <c:tx>
            <c:v>Shift (rate)</c:v>
          </c:tx>
          <c:spPr>
            <a:ln w="19050" cap="rnd">
              <a:solidFill>
                <a:srgbClr val="FF5050"/>
              </a:solidFill>
              <a:round/>
            </a:ln>
            <a:effectLst/>
          </c:spPr>
          <c:marker>
            <c:symbol val="circle"/>
            <c:size val="5"/>
            <c:spPr>
              <a:solidFill>
                <a:srgbClr val="FF5050"/>
              </a:solidFill>
              <a:ln w="9525">
                <a:solidFill>
                  <a:srgbClr val="FF5050"/>
                </a:solidFill>
              </a:ln>
              <a:effectLst/>
            </c:spPr>
          </c:marker>
          <c:xVal>
            <c:numRef>
              <c:f>Linear_RatesAdj!$AE$32:$AE$40</c:f>
              <c:numCache>
                <c:formatCode>_(* #,##0_);_(* \(#,##0\);_(* "-"??_);_(@_)</c:formatCode>
                <c:ptCount val="9"/>
                <c:pt idx="0">
                  <c:v>50000</c:v>
                </c:pt>
                <c:pt idx="1">
                  <c:v>100000</c:v>
                </c:pt>
                <c:pt idx="2">
                  <c:v>150000</c:v>
                </c:pt>
                <c:pt idx="3">
                  <c:v>200000</c:v>
                </c:pt>
                <c:pt idx="4">
                  <c:v>250000</c:v>
                </c:pt>
                <c:pt idx="5">
                  <c:v>300000</c:v>
                </c:pt>
                <c:pt idx="6">
                  <c:v>350000</c:v>
                </c:pt>
                <c:pt idx="7">
                  <c:v>400000</c:v>
                </c:pt>
                <c:pt idx="8">
                  <c:v>450000</c:v>
                </c:pt>
              </c:numCache>
            </c:numRef>
          </c:xVal>
          <c:yVal>
            <c:numRef>
              <c:f>Linear_RatesAdj!$AF$32:$AF$40</c:f>
              <c:numCache>
                <c:formatCode>"$"#,##0</c:formatCode>
                <c:ptCount val="9"/>
                <c:pt idx="0">
                  <c:v>32.56</c:v>
                </c:pt>
                <c:pt idx="1">
                  <c:v>30.71</c:v>
                </c:pt>
                <c:pt idx="2">
                  <c:v>28.86</c:v>
                </c:pt>
                <c:pt idx="3">
                  <c:v>27.009999999999998</c:v>
                </c:pt>
                <c:pt idx="4">
                  <c:v>25.16</c:v>
                </c:pt>
                <c:pt idx="5">
                  <c:v>23.31</c:v>
                </c:pt>
                <c:pt idx="6">
                  <c:v>21.46</c:v>
                </c:pt>
                <c:pt idx="7">
                  <c:v>19.61</c:v>
                </c:pt>
                <c:pt idx="8">
                  <c:v>17.759999999999998</c:v>
                </c:pt>
              </c:numCache>
            </c:numRef>
          </c:yVal>
          <c:smooth val="1"/>
          <c:extLst>
            <c:ext xmlns:c16="http://schemas.microsoft.com/office/drawing/2014/chart" uri="{C3380CC4-5D6E-409C-BE32-E72D297353CC}">
              <c16:uniqueId val="{00000000-14C4-42B9-9933-22F46060A987}"/>
            </c:ext>
          </c:extLst>
        </c:ser>
        <c:dLbls>
          <c:showLegendKey val="0"/>
          <c:showVal val="0"/>
          <c:showCatName val="0"/>
          <c:showSerName val="0"/>
          <c:showPercent val="0"/>
          <c:showBubbleSize val="0"/>
        </c:dLbls>
        <c:axId val="225597456"/>
        <c:axId val="223965160"/>
      </c:scatterChart>
      <c:scatterChart>
        <c:scatterStyle val="lineMarker"/>
        <c:varyColors val="0"/>
        <c:ser>
          <c:idx val="0"/>
          <c:order val="0"/>
          <c:tx>
            <c:v>Base Case (rate)</c:v>
          </c:tx>
          <c:spPr>
            <a:ln w="19050" cap="rnd">
              <a:solidFill>
                <a:schemeClr val="accent3"/>
              </a:solidFill>
              <a:round/>
            </a:ln>
            <a:effectLst/>
          </c:spPr>
          <c:marker>
            <c:symbol val="circle"/>
            <c:size val="5"/>
            <c:spPr>
              <a:solidFill>
                <a:srgbClr val="0070C0"/>
              </a:solidFill>
              <a:ln w="9525">
                <a:solidFill>
                  <a:schemeClr val="accent3"/>
                </a:solidFill>
              </a:ln>
              <a:effectLst/>
            </c:spPr>
          </c:marker>
          <c:trendline>
            <c:spPr>
              <a:ln w="19050" cap="rnd">
                <a:solidFill>
                  <a:srgbClr val="0070C0"/>
                </a:solidFill>
                <a:prstDash val="solid"/>
              </a:ln>
              <a:effectLst/>
            </c:spPr>
            <c:trendlineType val="linear"/>
            <c:dispRSqr val="0"/>
            <c:dispEq val="0"/>
          </c:trendline>
          <c:xVal>
            <c:numRef>
              <c:f>Linear_RatesAdj!$A$27:$A$28</c:f>
              <c:numCache>
                <c:formatCode>#,##0</c:formatCode>
                <c:ptCount val="2"/>
                <c:pt idx="0">
                  <c:v>450000</c:v>
                </c:pt>
                <c:pt idx="1">
                  <c:v>50000</c:v>
                </c:pt>
              </c:numCache>
            </c:numRef>
          </c:xVal>
          <c:yVal>
            <c:numRef>
              <c:f>Linear_RatesAdj!$B$27:$B$28</c:f>
              <c:numCache>
                <c:formatCode>"$"#,##0</c:formatCode>
                <c:ptCount val="2"/>
                <c:pt idx="0">
                  <c:v>24</c:v>
                </c:pt>
                <c:pt idx="1">
                  <c:v>44</c:v>
                </c:pt>
              </c:numCache>
            </c:numRef>
          </c:yVal>
          <c:smooth val="0"/>
          <c:extLst>
            <c:ext xmlns:c16="http://schemas.microsoft.com/office/drawing/2014/chart" uri="{C3380CC4-5D6E-409C-BE32-E72D297353CC}">
              <c16:uniqueId val="{00000002-14C4-42B9-9933-22F46060A987}"/>
            </c:ext>
          </c:extLst>
        </c:ser>
        <c:dLbls>
          <c:showLegendKey val="0"/>
          <c:showVal val="0"/>
          <c:showCatName val="0"/>
          <c:showSerName val="0"/>
          <c:showPercent val="0"/>
          <c:showBubbleSize val="0"/>
        </c:dLbls>
        <c:axId val="225597456"/>
        <c:axId val="223965160"/>
      </c:scatterChart>
      <c:scatterChart>
        <c:scatterStyle val="smoothMarker"/>
        <c:varyColors val="0"/>
        <c:ser>
          <c:idx val="1"/>
          <c:order val="2"/>
          <c:tx>
            <c:v>Base Fee (per Acre)</c:v>
          </c:tx>
          <c:spPr>
            <a:ln w="19050" cap="rnd">
              <a:solidFill>
                <a:srgbClr val="00B050"/>
              </a:solidFill>
              <a:round/>
            </a:ln>
            <a:effectLst/>
          </c:spPr>
          <c:marker>
            <c:symbol val="circle"/>
            <c:size val="5"/>
            <c:spPr>
              <a:solidFill>
                <a:srgbClr val="00B050"/>
              </a:solidFill>
              <a:ln w="9525">
                <a:solidFill>
                  <a:srgbClr val="00B050"/>
                </a:solidFill>
              </a:ln>
              <a:effectLst/>
            </c:spPr>
          </c:marker>
          <c:xVal>
            <c:numRef>
              <c:f>Linear_RatesAdj!$AE$32:$AE$40</c:f>
              <c:numCache>
                <c:formatCode>_(* #,##0_);_(* \(#,##0\);_(* "-"??_);_(@_)</c:formatCode>
                <c:ptCount val="9"/>
                <c:pt idx="0">
                  <c:v>50000</c:v>
                </c:pt>
                <c:pt idx="1">
                  <c:v>100000</c:v>
                </c:pt>
                <c:pt idx="2">
                  <c:v>150000</c:v>
                </c:pt>
                <c:pt idx="3">
                  <c:v>200000</c:v>
                </c:pt>
                <c:pt idx="4">
                  <c:v>250000</c:v>
                </c:pt>
                <c:pt idx="5">
                  <c:v>300000</c:v>
                </c:pt>
                <c:pt idx="6">
                  <c:v>350000</c:v>
                </c:pt>
                <c:pt idx="7">
                  <c:v>400000</c:v>
                </c:pt>
                <c:pt idx="8">
                  <c:v>450000</c:v>
                </c:pt>
              </c:numCache>
            </c:numRef>
          </c:xVal>
          <c:yVal>
            <c:numRef>
              <c:f>Linear_RatesAdj!$AG$32:$AG$40</c:f>
              <c:numCache>
                <c:formatCode>_("$"* #,##0_);_("$"* \(#,##0\);_("$"* "-"??_);_(@_)</c:formatCode>
                <c:ptCount val="9"/>
                <c:pt idx="0">
                  <c:v>20</c:v>
                </c:pt>
                <c:pt idx="1">
                  <c:v>20</c:v>
                </c:pt>
                <c:pt idx="2">
                  <c:v>20</c:v>
                </c:pt>
                <c:pt idx="3">
                  <c:v>20</c:v>
                </c:pt>
                <c:pt idx="4">
                  <c:v>20</c:v>
                </c:pt>
                <c:pt idx="5">
                  <c:v>20</c:v>
                </c:pt>
                <c:pt idx="6">
                  <c:v>20</c:v>
                </c:pt>
                <c:pt idx="7">
                  <c:v>20</c:v>
                </c:pt>
                <c:pt idx="8">
                  <c:v>20</c:v>
                </c:pt>
              </c:numCache>
            </c:numRef>
          </c:yVal>
          <c:smooth val="1"/>
          <c:extLst>
            <c:ext xmlns:c16="http://schemas.microsoft.com/office/drawing/2014/chart" uri="{C3380CC4-5D6E-409C-BE32-E72D297353CC}">
              <c16:uniqueId val="{00000003-14C4-42B9-9933-22F46060A987}"/>
            </c:ext>
          </c:extLst>
        </c:ser>
        <c:dLbls>
          <c:showLegendKey val="0"/>
          <c:showVal val="0"/>
          <c:showCatName val="0"/>
          <c:showSerName val="0"/>
          <c:showPercent val="0"/>
          <c:showBubbleSize val="0"/>
        </c:dLbls>
        <c:axId val="1908549535"/>
        <c:axId val="1908551615"/>
      </c:scatterChart>
      <c:valAx>
        <c:axId val="225597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Storage (AF)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3965160"/>
        <c:crosses val="autoZero"/>
        <c:crossBetween val="midCat"/>
      </c:valAx>
      <c:valAx>
        <c:axId val="223965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a:t>
                </a:r>
                <a:r>
                  <a:rPr lang="en-US" baseline="0"/>
                  <a:t> Water Rate ($)</a:t>
                </a:r>
              </a:p>
              <a:p>
                <a:pPr>
                  <a:defRPr/>
                </a:pP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5597456"/>
        <c:crosses val="autoZero"/>
        <c:crossBetween val="midCat"/>
      </c:valAx>
      <c:valAx>
        <c:axId val="1908551615"/>
        <c:scaling>
          <c:orientation val="minMax"/>
          <c:max val="5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a:t>
                </a:r>
                <a:r>
                  <a:rPr lang="en-US" baseline="0"/>
                  <a:t> per Acre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8549535"/>
        <c:crosses val="max"/>
        <c:crossBetween val="midCat"/>
      </c:valAx>
      <c:valAx>
        <c:axId val="1908549535"/>
        <c:scaling>
          <c:orientation val="minMax"/>
        </c:scaling>
        <c:delete val="1"/>
        <c:axPos val="b"/>
        <c:numFmt formatCode="_(* #,##0_);_(* \(#,##0\);_(* &quot;-&quot;??_);_(@_)" sourceLinked="1"/>
        <c:majorTickMark val="out"/>
        <c:minorTickMark val="none"/>
        <c:tickLblPos val="nextTo"/>
        <c:crossAx val="1908551615"/>
        <c:crosses val="autoZero"/>
        <c:crossBetween val="midCat"/>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t>Comparison of Actual Revenue vs. Actual Expense</a:t>
            </a:r>
          </a:p>
        </c:rich>
      </c:tx>
      <c:layout>
        <c:manualLayout>
          <c:xMode val="edge"/>
          <c:yMode val="edge"/>
          <c:x val="0.30171551716570549"/>
          <c:y val="2.0519708792057102E-2"/>
        </c:manualLayout>
      </c:layout>
      <c:overlay val="0"/>
      <c:spPr>
        <a:noFill/>
        <a:ln w="25400">
          <a:noFill/>
        </a:ln>
      </c:spPr>
    </c:title>
    <c:autoTitleDeleted val="0"/>
    <c:view3D>
      <c:rotX val="15"/>
      <c:hPercent val="64"/>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7.2633631639418564E-2"/>
          <c:y val="0.11050482140819354"/>
          <c:w val="0.92129162462159431"/>
          <c:h val="0.7858117326057299"/>
        </c:manualLayout>
      </c:layout>
      <c:bar3DChart>
        <c:barDir val="col"/>
        <c:grouping val="clustered"/>
        <c:varyColors val="0"/>
        <c:ser>
          <c:idx val="0"/>
          <c:order val="0"/>
          <c:tx>
            <c:v>Actual Revenue</c:v>
          </c:tx>
          <c:spPr>
            <a:solidFill>
              <a:schemeClr val="accent3"/>
            </a:solidFill>
            <a:ln w="12700">
              <a:solidFill>
                <a:srgbClr val="000000"/>
              </a:solidFill>
              <a:prstDash val="solid"/>
            </a:ln>
          </c:spPr>
          <c:invertIfNegative val="0"/>
          <c:dPt>
            <c:idx val="5"/>
            <c:invertIfNegative val="0"/>
            <c:bubble3D val="0"/>
            <c:extLst>
              <c:ext xmlns:c16="http://schemas.microsoft.com/office/drawing/2014/chart" uri="{C3380CC4-5D6E-409C-BE32-E72D297353CC}">
                <c16:uniqueId val="{00000000-EA05-4EEE-82A2-0997790AE8BA}"/>
              </c:ext>
            </c:extLst>
          </c:dPt>
          <c:dPt>
            <c:idx val="6"/>
            <c:invertIfNegative val="0"/>
            <c:bubble3D val="0"/>
            <c:spPr>
              <a:pattFill prst="wdUpDiag">
                <a:fgClr>
                  <a:schemeClr val="accent3"/>
                </a:fgClr>
                <a:bgClr>
                  <a:schemeClr val="bg1"/>
                </a:bgClr>
              </a:pattFill>
              <a:ln w="12700">
                <a:solidFill>
                  <a:srgbClr val="000000"/>
                </a:solidFill>
                <a:prstDash val="solid"/>
              </a:ln>
            </c:spPr>
            <c:extLst>
              <c:ext xmlns:c16="http://schemas.microsoft.com/office/drawing/2014/chart" uri="{C3380CC4-5D6E-409C-BE32-E72D297353CC}">
                <c16:uniqueId val="{00000002-EA05-4EEE-82A2-0997790AE8BA}"/>
              </c:ext>
            </c:extLst>
          </c:dPt>
          <c:dLbls>
            <c:dLbl>
              <c:idx val="0"/>
              <c:layout>
                <c:manualLayout>
                  <c:x val="0"/>
                  <c:y val="-5.434782608695652E-3"/>
                </c:manualLayout>
              </c:layout>
              <c:numFmt formatCode="\$#,##0.0" sourceLinked="0"/>
              <c:spPr>
                <a:noFill/>
                <a:ln w="25400">
                  <a:noFill/>
                </a:ln>
              </c:spPr>
              <c:txPr>
                <a:bodyPr/>
                <a:lstStyle/>
                <a:p>
                  <a:pPr algn="ctr" rtl="0">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05-4EEE-82A2-0997790AE8BA}"/>
                </c:ext>
              </c:extLst>
            </c:dLbl>
            <c:dLbl>
              <c:idx val="3"/>
              <c:layout>
                <c:manualLayout>
                  <c:x val="8.032128514056127E-3"/>
                  <c:y val="-1.6327610688008261E-2"/>
                </c:manualLayout>
              </c:layout>
              <c:numFmt formatCode="\$#,##0.0" sourceLinked="0"/>
              <c:spPr>
                <a:noFill/>
                <a:ln w="25400">
                  <a:noFill/>
                </a:ln>
              </c:spPr>
              <c:txPr>
                <a:bodyPr/>
                <a:lstStyle/>
                <a:p>
                  <a:pPr algn="ctr" rtl="0">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05-4EEE-82A2-0997790AE8BA}"/>
                </c:ext>
              </c:extLst>
            </c:dLbl>
            <c:dLbl>
              <c:idx val="4"/>
              <c:layout>
                <c:manualLayout>
                  <c:x val="9.5379681455480675E-3"/>
                  <c:y val="-9.0020652377987946E-3"/>
                </c:manualLayout>
              </c:layout>
              <c:numFmt formatCode="\$#,##0.0" sourceLinked="0"/>
              <c:spPr>
                <a:noFill/>
                <a:ln w="25400">
                  <a:noFill/>
                </a:ln>
              </c:spPr>
              <c:txPr>
                <a:bodyPr/>
                <a:lstStyle/>
                <a:p>
                  <a:pPr algn="ctr" rtl="0">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05-4EEE-82A2-0997790AE8BA}"/>
                </c:ext>
              </c:extLst>
            </c:dLbl>
            <c:dLbl>
              <c:idx val="5"/>
              <c:layout>
                <c:manualLayout>
                  <c:x val="1.6766532060901382E-3"/>
                  <c:y val="-6.8929439151285408E-5"/>
                </c:manualLayout>
              </c:layout>
              <c:numFmt formatCode="\$#,##0.0" sourceLinked="0"/>
              <c:spPr>
                <a:noFill/>
                <a:ln w="25400">
                  <a:noFill/>
                </a:ln>
              </c:spPr>
              <c:txPr>
                <a:bodyPr/>
                <a:lstStyle/>
                <a:p>
                  <a:pPr algn="ctr" rtl="0">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05-4EEE-82A2-0997790AE8BA}"/>
                </c:ext>
              </c:extLst>
            </c:dLbl>
            <c:dLbl>
              <c:idx val="6"/>
              <c:layout>
                <c:manualLayout>
                  <c:x val="-4.0131978283228517E-3"/>
                  <c:y val="-1.1522585323038249E-2"/>
                </c:manualLayout>
              </c:layout>
              <c:numFmt formatCode="\$#,##0.0" sourceLinked="0"/>
              <c:spPr>
                <a:noFill/>
                <a:ln w="25400">
                  <a:noFill/>
                </a:ln>
              </c:spPr>
              <c:txPr>
                <a:bodyPr/>
                <a:lstStyle/>
                <a:p>
                  <a:pPr algn="ctr" rtl="0">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05-4EEE-82A2-0997790AE8BA}"/>
                </c:ext>
              </c:extLst>
            </c:dLbl>
            <c:numFmt formatCode="\$#,##0.0" sourceLinked="0"/>
            <c:spPr>
              <a:noFill/>
              <a:ln w="25400">
                <a:noFill/>
              </a:ln>
            </c:spPr>
            <c:txPr>
              <a:bodyPr wrap="square" lIns="38100" tIns="19050" rIns="38100" bIns="19050" anchor="ctr">
                <a:spAutoFit/>
              </a:bodyPr>
              <a:lstStyle/>
              <a:p>
                <a:pPr algn="ctr" rtl="0">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('History Rev&amp;Exp'!$A$255,'History Rev&amp;Exp'!$A$269,'History Rev&amp;Exp'!$A$283,'History Rev&amp;Exp'!$A$297,'History Rev&amp;Exp'!$A$311,'History Rev&amp;Exp'!$A$325,'History Rev&amp;Exp'!$A$341)</c:f>
              <c:strCache>
                <c:ptCount val="7"/>
                <c:pt idx="0">
                  <c:v> FY 2016/2017 </c:v>
                </c:pt>
                <c:pt idx="1">
                  <c:v> FY 2017/2018 </c:v>
                </c:pt>
                <c:pt idx="2">
                  <c:v> FY 2018/2019 </c:v>
                </c:pt>
                <c:pt idx="3">
                  <c:v> FY 2019/2020 </c:v>
                </c:pt>
                <c:pt idx="4">
                  <c:v> FY 2020/2021 </c:v>
                </c:pt>
                <c:pt idx="5">
                  <c:v> FY 2021/2022 </c:v>
                </c:pt>
                <c:pt idx="6">
                  <c:v>Projected FY End</c:v>
                </c:pt>
              </c:strCache>
            </c:strRef>
          </c:cat>
          <c:val>
            <c:numRef>
              <c:f>('History Rev&amp;Exp'!$E$255,'History Rev&amp;Exp'!$E$269,'History Rev&amp;Exp'!$E$283,'History Rev&amp;Exp'!$E$297,'History Rev&amp;Exp'!$E$311,'History Rev&amp;Exp'!$F$317,'History Rev&amp;Exp'!$E$325)</c:f>
              <c:numCache>
                <c:formatCode>_("$"* #,##0_);_("$"* \(#,##0\);_("$"* "-"_);_(@_)</c:formatCode>
                <c:ptCount val="7"/>
                <c:pt idx="0">
                  <c:v>6913924</c:v>
                </c:pt>
                <c:pt idx="1">
                  <c:v>6146706</c:v>
                </c:pt>
                <c:pt idx="2">
                  <c:v>8710319</c:v>
                </c:pt>
                <c:pt idx="3">
                  <c:v>7302270</c:v>
                </c:pt>
                <c:pt idx="4">
                  <c:v>7371978</c:v>
                </c:pt>
                <c:pt idx="5">
                  <c:v>1685126</c:v>
                </c:pt>
                <c:pt idx="6">
                  <c:v>3758377</c:v>
                </c:pt>
              </c:numCache>
            </c:numRef>
          </c:val>
          <c:extLst>
            <c:ext xmlns:c16="http://schemas.microsoft.com/office/drawing/2014/chart" uri="{C3380CC4-5D6E-409C-BE32-E72D297353CC}">
              <c16:uniqueId val="{00000006-EA05-4EEE-82A2-0997790AE8BA}"/>
            </c:ext>
          </c:extLst>
        </c:ser>
        <c:ser>
          <c:idx val="1"/>
          <c:order val="1"/>
          <c:tx>
            <c:v>Actual Expense</c:v>
          </c:tx>
          <c:spPr>
            <a:solidFill>
              <a:schemeClr val="accent4"/>
            </a:solidFill>
            <a:ln w="12700">
              <a:solidFill>
                <a:srgbClr val="000000"/>
              </a:solidFill>
              <a:prstDash val="solid"/>
            </a:ln>
          </c:spPr>
          <c:invertIfNegative val="0"/>
          <c:dPt>
            <c:idx val="5"/>
            <c:invertIfNegative val="0"/>
            <c:bubble3D val="0"/>
            <c:extLst>
              <c:ext xmlns:c16="http://schemas.microsoft.com/office/drawing/2014/chart" uri="{C3380CC4-5D6E-409C-BE32-E72D297353CC}">
                <c16:uniqueId val="{00000007-EA05-4EEE-82A2-0997790AE8BA}"/>
              </c:ext>
            </c:extLst>
          </c:dPt>
          <c:dPt>
            <c:idx val="6"/>
            <c:invertIfNegative val="0"/>
            <c:bubble3D val="0"/>
            <c:spPr>
              <a:pattFill prst="wdDnDiag">
                <a:fgClr>
                  <a:schemeClr val="accent4"/>
                </a:fgClr>
                <a:bgClr>
                  <a:schemeClr val="bg1"/>
                </a:bgClr>
              </a:pattFill>
              <a:ln w="12700">
                <a:solidFill>
                  <a:srgbClr val="000000"/>
                </a:solidFill>
                <a:prstDash val="solid"/>
              </a:ln>
            </c:spPr>
            <c:extLst>
              <c:ext xmlns:c16="http://schemas.microsoft.com/office/drawing/2014/chart" uri="{C3380CC4-5D6E-409C-BE32-E72D297353CC}">
                <c16:uniqueId val="{00000009-EA05-4EEE-82A2-0997790AE8BA}"/>
              </c:ext>
            </c:extLst>
          </c:dPt>
          <c:dLbls>
            <c:dLbl>
              <c:idx val="0"/>
              <c:layout>
                <c:manualLayout>
                  <c:x val="1.0709504685408299E-2"/>
                  <c:y val="-9.0776152980877392E-3"/>
                </c:manualLayout>
              </c:layout>
              <c:numFmt formatCode="\$#,##0.0" sourceLinked="0"/>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05-4EEE-82A2-0997790AE8BA}"/>
                </c:ext>
              </c:extLst>
            </c:dLbl>
            <c:dLbl>
              <c:idx val="1"/>
              <c:layout>
                <c:manualLayout>
                  <c:x val="1.2048192771084387E-2"/>
                  <c:y val="-1.2658227848101266E-2"/>
                </c:manualLayout>
              </c:layout>
              <c:numFmt formatCode="\$#,##0.0" sourceLinked="0"/>
              <c:spPr/>
              <c:txPr>
                <a:bodyPr/>
                <a:lstStyle/>
                <a:p>
                  <a:pPr>
                    <a:defRPr sz="900" baseline="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05-4EEE-82A2-0997790AE8BA}"/>
                </c:ext>
              </c:extLst>
            </c:dLbl>
            <c:dLbl>
              <c:idx val="2"/>
              <c:layout>
                <c:manualLayout>
                  <c:x val="6.6934404283801874E-3"/>
                  <c:y val="-5.4478791416895673E-3"/>
                </c:manualLayout>
              </c:layout>
              <c:numFmt formatCode="\$#,##0.0" sourceLinked="0"/>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05-4EEE-82A2-0997790AE8BA}"/>
                </c:ext>
              </c:extLst>
            </c:dLbl>
            <c:dLbl>
              <c:idx val="3"/>
              <c:layout>
                <c:manualLayout>
                  <c:x val="1.3386880856760375E-2"/>
                  <c:y val="-1.0879623653600677E-2"/>
                </c:manualLayout>
              </c:layout>
              <c:numFmt formatCode="\$#,##0.0" sourceLinked="0"/>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05-4EEE-82A2-0997790AE8BA}"/>
                </c:ext>
              </c:extLst>
            </c:dLbl>
            <c:dLbl>
              <c:idx val="4"/>
              <c:layout>
                <c:manualLayout>
                  <c:x val="8.032023105545346E-3"/>
                  <c:y val="-1.2658193541024897E-2"/>
                </c:manualLayout>
              </c:layout>
              <c:numFmt formatCode="\$#,##0.0" sourceLinked="0"/>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A05-4EEE-82A2-0997790AE8BA}"/>
                </c:ext>
              </c:extLst>
            </c:dLbl>
            <c:dLbl>
              <c:idx val="5"/>
              <c:layout>
                <c:manualLayout>
                  <c:x val="9.3708165997321638E-3"/>
                  <c:y val="-3.5243750268921302E-3"/>
                </c:manualLayout>
              </c:layout>
              <c:numFmt formatCode="\$#,##0.0" sourceLinked="0"/>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05-4EEE-82A2-0997790AE8BA}"/>
                </c:ext>
              </c:extLst>
            </c:dLbl>
            <c:dLbl>
              <c:idx val="6"/>
              <c:layout>
                <c:manualLayout>
                  <c:x val="1.5896934193466779E-2"/>
                  <c:y val="-5.2367583150466513E-3"/>
                </c:manualLayout>
              </c:layout>
              <c:numFmt formatCode="\$#,##0.0" sourceLinked="0"/>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05-4EEE-82A2-0997790AE8BA}"/>
                </c:ext>
              </c:extLst>
            </c:dLbl>
            <c:numFmt formatCode="\$#,##0.0" sourceLinked="0"/>
            <c:spPr>
              <a:noFill/>
              <a:ln w="25400">
                <a:noFill/>
              </a:ln>
            </c:spPr>
            <c:txPr>
              <a:bodyPr wrap="square" lIns="38100" tIns="19050" rIns="38100" bIns="19050" anchor="ctr">
                <a:spAutoFit/>
              </a:bodyPr>
              <a:lstStyle/>
              <a:p>
                <a:pPr>
                  <a:defRPr sz="9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('History Rev&amp;Exp'!$A$255,'History Rev&amp;Exp'!$A$269,'History Rev&amp;Exp'!$A$283,'History Rev&amp;Exp'!$A$297,'History Rev&amp;Exp'!$A$311,'History Rev&amp;Exp'!$A$325,'History Rev&amp;Exp'!$A$341)</c:f>
              <c:strCache>
                <c:ptCount val="7"/>
                <c:pt idx="0">
                  <c:v> FY 2016/2017 </c:v>
                </c:pt>
                <c:pt idx="1">
                  <c:v> FY 2017/2018 </c:v>
                </c:pt>
                <c:pt idx="2">
                  <c:v> FY 2018/2019 </c:v>
                </c:pt>
                <c:pt idx="3">
                  <c:v> FY 2019/2020 </c:v>
                </c:pt>
                <c:pt idx="4">
                  <c:v> FY 2020/2021 </c:v>
                </c:pt>
                <c:pt idx="5">
                  <c:v> FY 2021/2022 </c:v>
                </c:pt>
                <c:pt idx="6">
                  <c:v>Projected FY End</c:v>
                </c:pt>
              </c:strCache>
            </c:strRef>
          </c:cat>
          <c:val>
            <c:numRef>
              <c:f>('History Rev&amp;Exp'!$K$255,'History Rev&amp;Exp'!$K$269,'History Rev&amp;Exp'!$K$283,'History Rev&amp;Exp'!$K$297,'History Rev&amp;Exp'!$K$311,'History Rev&amp;Exp'!$L$317,'History Rev&amp;Exp'!$K$325)</c:f>
              <c:numCache>
                <c:formatCode>_("$"* #,##0_);_("$"* \(#,##0\);_("$"* "-"_);_(@_)</c:formatCode>
                <c:ptCount val="7"/>
                <c:pt idx="0">
                  <c:v>4991095</c:v>
                </c:pt>
                <c:pt idx="1">
                  <c:v>5379073</c:v>
                </c:pt>
                <c:pt idx="2">
                  <c:v>4810657</c:v>
                </c:pt>
                <c:pt idx="3">
                  <c:v>6143906</c:v>
                </c:pt>
                <c:pt idx="4">
                  <c:v>6681984</c:v>
                </c:pt>
                <c:pt idx="5">
                  <c:v>2697119</c:v>
                </c:pt>
                <c:pt idx="6">
                  <c:v>6425189</c:v>
                </c:pt>
              </c:numCache>
            </c:numRef>
          </c:val>
          <c:extLst>
            <c:ext xmlns:c16="http://schemas.microsoft.com/office/drawing/2014/chart" uri="{C3380CC4-5D6E-409C-BE32-E72D297353CC}">
              <c16:uniqueId val="{0000000F-EA05-4EEE-82A2-0997790AE8BA}"/>
            </c:ext>
          </c:extLst>
        </c:ser>
        <c:dLbls>
          <c:showLegendKey val="0"/>
          <c:showVal val="0"/>
          <c:showCatName val="0"/>
          <c:showSerName val="0"/>
          <c:showPercent val="0"/>
          <c:showBubbleSize val="0"/>
        </c:dLbls>
        <c:gapWidth val="150"/>
        <c:shape val="box"/>
        <c:axId val="81401920"/>
        <c:axId val="1"/>
        <c:axId val="0"/>
      </c:bar3DChart>
      <c:catAx>
        <c:axId val="81401920"/>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8000000"/>
        </c:scaling>
        <c:delete val="0"/>
        <c:axPos val="l"/>
        <c:majorGridlines>
          <c:spPr>
            <a:ln w="3175">
              <a:solidFill>
                <a:srgbClr val="000000"/>
              </a:solidFill>
              <a:prstDash val="solid"/>
            </a:ln>
          </c:spPr>
        </c:majorGridlines>
        <c:minorGridlines/>
        <c:numFmt formatCode="\$#,##0.0" sourceLinked="0"/>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81401920"/>
        <c:crosses val="autoZero"/>
        <c:crossBetween val="between"/>
        <c:minorUnit val="500000"/>
        <c:dispUnits>
          <c:builtInUnit val="millions"/>
          <c:dispUnitsLbl>
            <c:layout>
              <c:manualLayout>
                <c:xMode val="edge"/>
                <c:yMode val="edge"/>
                <c:x val="3.2290615539858729E-2"/>
                <c:y val="7.3871409028727769E-2"/>
              </c:manualLayout>
            </c:layout>
            <c:spPr>
              <a:noFill/>
              <a:ln w="25400">
                <a:noFill/>
              </a:ln>
            </c:spPr>
            <c:txPr>
              <a:bodyPr rot="0" vert="horz"/>
              <a:lstStyle/>
              <a:p>
                <a:pPr algn="ctr">
                  <a:defRPr sz="1075" b="1" i="0" u="none" strike="noStrike" baseline="0">
                    <a:solidFill>
                      <a:srgbClr val="000000"/>
                    </a:solidFill>
                    <a:latin typeface="Arial"/>
                    <a:ea typeface="Arial"/>
                    <a:cs typeface="Arial"/>
                  </a:defRPr>
                </a:pPr>
                <a:endParaRPr lang="en-US"/>
              </a:p>
            </c:txPr>
          </c:dispUnitsLbl>
        </c:dispUnits>
      </c:valAx>
      <c:spPr>
        <a:noFill/>
        <a:ln w="25400">
          <a:noFill/>
        </a:ln>
      </c:spPr>
    </c:plotArea>
    <c:legend>
      <c:legendPos val="b"/>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1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0.77302</cdr:x>
      <cdr:y>0.03353</cdr:y>
    </cdr:from>
    <cdr:to>
      <cdr:x>0.9015</cdr:x>
      <cdr:y>0.1147</cdr:y>
    </cdr:to>
    <cdr:sp macro="" textlink="">
      <cdr:nvSpPr>
        <cdr:cNvPr id="3" name="TextBox 2"/>
        <cdr:cNvSpPr txBox="1"/>
      </cdr:nvSpPr>
      <cdr:spPr>
        <a:xfrm xmlns:a="http://schemas.openxmlformats.org/drawingml/2006/main">
          <a:off x="7335521" y="210862"/>
          <a:ext cx="1219200" cy="510498"/>
        </a:xfrm>
        <a:prstGeom xmlns:a="http://schemas.openxmlformats.org/drawingml/2006/main" prst="rect">
          <a:avLst/>
        </a:prstGeom>
        <a:ln xmlns:a="http://schemas.openxmlformats.org/drawingml/2006/main" w="25400">
          <a:solidFill>
            <a:srgbClr val="FF0000"/>
          </a:solidFill>
        </a:ln>
      </cdr:spPr>
      <cdr:txBody>
        <a:bodyPr xmlns:a="http://schemas.openxmlformats.org/drawingml/2006/main" vertOverflow="clip" wrap="square" rtlCol="0"/>
        <a:lstStyle xmlns:a="http://schemas.openxmlformats.org/drawingml/2006/main"/>
        <a:p xmlns:a="http://schemas.openxmlformats.org/drawingml/2006/main">
          <a:r>
            <a:rPr lang="en-US" sz="1200">
              <a:solidFill>
                <a:srgbClr val="FF0000"/>
              </a:solidFill>
            </a:rPr>
            <a:t>Original Budget</a:t>
          </a:r>
        </a:p>
        <a:p xmlns:a="http://schemas.openxmlformats.org/drawingml/2006/main">
          <a:r>
            <a:rPr lang="en-US" sz="1200">
              <a:solidFill>
                <a:srgbClr val="FF0000"/>
              </a:solidFill>
            </a:rPr>
            <a:t> $3.7 / $6.7</a:t>
          </a:r>
        </a:p>
      </cdr:txBody>
    </cdr:sp>
  </cdr:relSizeAnchor>
  <cdr:relSizeAnchor xmlns:cdr="http://schemas.openxmlformats.org/drawingml/2006/chartDrawing">
    <cdr:from>
      <cdr:x>0.45181</cdr:x>
      <cdr:y>0.43443</cdr:y>
    </cdr:from>
    <cdr:to>
      <cdr:x>0.54819</cdr:x>
      <cdr:y>0.56557</cdr:y>
    </cdr:to>
    <cdr:sp macro="" textlink="">
      <cdr:nvSpPr>
        <cdr:cNvPr id="2" name="TextBox 1"/>
        <cdr:cNvSpPr txBox="1"/>
      </cdr:nvSpPr>
      <cdr:spPr>
        <a:xfrm xmlns:a="http://schemas.openxmlformats.org/drawingml/2006/main">
          <a:off x="4286250" y="302895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0.45181</cdr:x>
      <cdr:y>0.43443</cdr:y>
    </cdr:from>
    <cdr:to>
      <cdr:x>0.54819</cdr:x>
      <cdr:y>0.56557</cdr:y>
    </cdr:to>
    <cdr:sp macro="" textlink="">
      <cdr:nvSpPr>
        <cdr:cNvPr id="4" name="TextBox 3"/>
        <cdr:cNvSpPr txBox="1"/>
      </cdr:nvSpPr>
      <cdr:spPr>
        <a:xfrm xmlns:a="http://schemas.openxmlformats.org/drawingml/2006/main">
          <a:off x="4286250" y="302895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1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t" anchorCtr="0" compatLnSpc="1">
            <a:prstTxWarp prst="textNoShape">
              <a:avLst/>
            </a:prstTxWarp>
          </a:bodyPr>
          <a:lstStyle>
            <a:lvl1pPr defTabSz="928768">
              <a:defRPr sz="1200">
                <a:latin typeface="Arial" charset="0"/>
              </a:defRPr>
            </a:lvl1pPr>
          </a:lstStyle>
          <a:p>
            <a:pPr>
              <a:defRPr/>
            </a:pPr>
            <a:endParaRPr lang="en-US" dirty="0"/>
          </a:p>
        </p:txBody>
      </p:sp>
      <p:sp>
        <p:nvSpPr>
          <p:cNvPr id="27651" name="Rectangle 3"/>
          <p:cNvSpPr>
            <a:spLocks noGrp="1" noChangeArrowheads="1"/>
          </p:cNvSpPr>
          <p:nvPr>
            <p:ph type="dt" sz="quarter" idx="1"/>
          </p:nvPr>
        </p:nvSpPr>
        <p:spPr bwMode="auto">
          <a:xfrm>
            <a:off x="3937000" y="1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t" anchorCtr="0" compatLnSpc="1">
            <a:prstTxWarp prst="textNoShape">
              <a:avLst/>
            </a:prstTxWarp>
          </a:bodyPr>
          <a:lstStyle>
            <a:lvl1pPr algn="r" defTabSz="928768">
              <a:defRPr sz="1200">
                <a:latin typeface="Arial" charset="0"/>
              </a:defRPr>
            </a:lvl1pPr>
          </a:lstStyle>
          <a:p>
            <a:pPr>
              <a:defRPr/>
            </a:pPr>
            <a:endParaRPr lang="en-US" dirty="0"/>
          </a:p>
        </p:txBody>
      </p:sp>
      <p:sp>
        <p:nvSpPr>
          <p:cNvPr id="27652" name="Rectangle 4"/>
          <p:cNvSpPr>
            <a:spLocks noGrp="1" noChangeArrowheads="1"/>
          </p:cNvSpPr>
          <p:nvPr>
            <p:ph type="ftr" sz="quarter" idx="2"/>
          </p:nvPr>
        </p:nvSpPr>
        <p:spPr bwMode="auto">
          <a:xfrm>
            <a:off x="0" y="8772527"/>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b" anchorCtr="0" compatLnSpc="1">
            <a:prstTxWarp prst="textNoShape">
              <a:avLst/>
            </a:prstTxWarp>
          </a:bodyPr>
          <a:lstStyle>
            <a:lvl1pPr defTabSz="928768">
              <a:defRPr sz="1200">
                <a:latin typeface="Arial" charset="0"/>
              </a:defRPr>
            </a:lvl1pPr>
          </a:lstStyle>
          <a:p>
            <a:pPr>
              <a:defRPr/>
            </a:pPr>
            <a:endParaRPr lang="en-US" dirty="0"/>
          </a:p>
        </p:txBody>
      </p:sp>
      <p:sp>
        <p:nvSpPr>
          <p:cNvPr id="27653" name="Rectangle 5"/>
          <p:cNvSpPr>
            <a:spLocks noGrp="1" noChangeArrowheads="1"/>
          </p:cNvSpPr>
          <p:nvPr>
            <p:ph type="sldNum" sz="quarter" idx="3"/>
          </p:nvPr>
        </p:nvSpPr>
        <p:spPr bwMode="auto">
          <a:xfrm>
            <a:off x="3937000" y="8772527"/>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b" anchorCtr="0" compatLnSpc="1">
            <a:prstTxWarp prst="textNoShape">
              <a:avLst/>
            </a:prstTxWarp>
          </a:bodyPr>
          <a:lstStyle>
            <a:lvl1pPr algn="r" defTabSz="928768">
              <a:defRPr sz="1200">
                <a:latin typeface="Arial" charset="0"/>
              </a:defRPr>
            </a:lvl1pPr>
          </a:lstStyle>
          <a:p>
            <a:pPr>
              <a:defRPr/>
            </a:pPr>
            <a:fld id="{2971245E-1BD5-4995-8E79-E68ADCFCD30F}" type="slidenum">
              <a:rPr lang="en-US"/>
              <a:pPr>
                <a:defRPr/>
              </a:pPr>
              <a:t>‹#›</a:t>
            </a:fld>
            <a:endParaRPr lang="en-US" dirty="0"/>
          </a:p>
        </p:txBody>
      </p:sp>
    </p:spTree>
    <p:extLst>
      <p:ext uri="{BB962C8B-B14F-4D97-AF65-F5344CB8AC3E}">
        <p14:creationId xmlns:p14="http://schemas.microsoft.com/office/powerpoint/2010/main" val="69097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t" anchorCtr="0" compatLnSpc="1">
            <a:prstTxWarp prst="textNoShape">
              <a:avLst/>
            </a:prstTxWarp>
          </a:bodyPr>
          <a:lstStyle>
            <a:lvl1pPr defTabSz="928768">
              <a:defRPr sz="1200">
                <a:latin typeface="Arial" charset="0"/>
              </a:defRPr>
            </a:lvl1pPr>
          </a:lstStyle>
          <a:p>
            <a:pPr>
              <a:defRPr/>
            </a:pPr>
            <a:endParaRPr lang="en-US" dirty="0"/>
          </a:p>
        </p:txBody>
      </p:sp>
      <p:sp>
        <p:nvSpPr>
          <p:cNvPr id="3075" name="Rectangle 3"/>
          <p:cNvSpPr>
            <a:spLocks noGrp="1" noChangeArrowheads="1"/>
          </p:cNvSpPr>
          <p:nvPr>
            <p:ph type="dt" idx="1"/>
          </p:nvPr>
        </p:nvSpPr>
        <p:spPr bwMode="auto">
          <a:xfrm>
            <a:off x="3937000" y="1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t" anchorCtr="0" compatLnSpc="1">
            <a:prstTxWarp prst="textNoShape">
              <a:avLst/>
            </a:prstTxWarp>
          </a:bodyPr>
          <a:lstStyle>
            <a:lvl1pPr algn="r" defTabSz="928768">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00050" y="693738"/>
            <a:ext cx="61531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95336" y="4386264"/>
            <a:ext cx="55594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72527"/>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b" anchorCtr="0" compatLnSpc="1">
            <a:prstTxWarp prst="textNoShape">
              <a:avLst/>
            </a:prstTxWarp>
          </a:bodyPr>
          <a:lstStyle>
            <a:lvl1pPr defTabSz="928768">
              <a:defRPr sz="1200">
                <a:latin typeface="Arial" charset="0"/>
              </a:defRPr>
            </a:lvl1pPr>
          </a:lstStyle>
          <a:p>
            <a:pPr>
              <a:defRPr/>
            </a:pPr>
            <a:endParaRPr lang="en-US" dirty="0"/>
          </a:p>
        </p:txBody>
      </p:sp>
      <p:sp>
        <p:nvSpPr>
          <p:cNvPr id="3079" name="Rectangle 7"/>
          <p:cNvSpPr>
            <a:spLocks noGrp="1" noChangeArrowheads="1"/>
          </p:cNvSpPr>
          <p:nvPr>
            <p:ph type="sldNum" sz="quarter" idx="5"/>
          </p:nvPr>
        </p:nvSpPr>
        <p:spPr bwMode="auto">
          <a:xfrm>
            <a:off x="3937000" y="8772527"/>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6" tIns="46421" rIns="92836" bIns="46421" numCol="1" anchor="b" anchorCtr="0" compatLnSpc="1">
            <a:prstTxWarp prst="textNoShape">
              <a:avLst/>
            </a:prstTxWarp>
          </a:bodyPr>
          <a:lstStyle>
            <a:lvl1pPr algn="r" defTabSz="928768">
              <a:defRPr sz="1200">
                <a:latin typeface="Arial" charset="0"/>
              </a:defRPr>
            </a:lvl1pPr>
          </a:lstStyle>
          <a:p>
            <a:pPr>
              <a:defRPr/>
            </a:pPr>
            <a:fld id="{161336E2-F3E0-4DF9-969E-017BBA407349}" type="slidenum">
              <a:rPr lang="en-US"/>
              <a:pPr>
                <a:defRPr/>
              </a:pPr>
              <a:t>‹#›</a:t>
            </a:fld>
            <a:endParaRPr lang="en-US" dirty="0"/>
          </a:p>
        </p:txBody>
      </p:sp>
    </p:spTree>
    <p:extLst>
      <p:ext uri="{BB962C8B-B14F-4D97-AF65-F5344CB8AC3E}">
        <p14:creationId xmlns:p14="http://schemas.microsoft.com/office/powerpoint/2010/main" val="2114507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28332" eaLnBrk="0" hangingPunct="0">
              <a:defRPr>
                <a:solidFill>
                  <a:schemeClr val="tx1"/>
                </a:solidFill>
                <a:latin typeface="Arial" charset="0"/>
              </a:defRPr>
            </a:lvl1pPr>
            <a:lvl2pPr marL="742665" indent="-285640" defTabSz="928332" eaLnBrk="0" hangingPunct="0">
              <a:defRPr>
                <a:solidFill>
                  <a:schemeClr val="tx1"/>
                </a:solidFill>
                <a:latin typeface="Arial" charset="0"/>
              </a:defRPr>
            </a:lvl2pPr>
            <a:lvl3pPr marL="1142562" indent="-228511" defTabSz="928332" eaLnBrk="0" hangingPunct="0">
              <a:defRPr>
                <a:solidFill>
                  <a:schemeClr val="tx1"/>
                </a:solidFill>
                <a:latin typeface="Arial" charset="0"/>
              </a:defRPr>
            </a:lvl3pPr>
            <a:lvl4pPr marL="1599588" indent="-228511" defTabSz="928332" eaLnBrk="0" hangingPunct="0">
              <a:defRPr>
                <a:solidFill>
                  <a:schemeClr val="tx1"/>
                </a:solidFill>
                <a:latin typeface="Arial" charset="0"/>
              </a:defRPr>
            </a:lvl4pPr>
            <a:lvl5pPr marL="2056612" indent="-228511" defTabSz="928332" eaLnBrk="0" hangingPunct="0">
              <a:defRPr>
                <a:solidFill>
                  <a:schemeClr val="tx1"/>
                </a:solidFill>
                <a:latin typeface="Arial" charset="0"/>
              </a:defRPr>
            </a:lvl5pPr>
            <a:lvl6pPr marL="2513634" indent="-228511" defTabSz="928332" eaLnBrk="0" fontAlgn="base" hangingPunct="0">
              <a:spcBef>
                <a:spcPct val="0"/>
              </a:spcBef>
              <a:spcAft>
                <a:spcPct val="0"/>
              </a:spcAft>
              <a:defRPr>
                <a:solidFill>
                  <a:schemeClr val="tx1"/>
                </a:solidFill>
                <a:latin typeface="Arial" charset="0"/>
              </a:defRPr>
            </a:lvl6pPr>
            <a:lvl7pPr marL="2970661" indent="-228511" defTabSz="928332" eaLnBrk="0" fontAlgn="base" hangingPunct="0">
              <a:spcBef>
                <a:spcPct val="0"/>
              </a:spcBef>
              <a:spcAft>
                <a:spcPct val="0"/>
              </a:spcAft>
              <a:defRPr>
                <a:solidFill>
                  <a:schemeClr val="tx1"/>
                </a:solidFill>
                <a:latin typeface="Arial" charset="0"/>
              </a:defRPr>
            </a:lvl7pPr>
            <a:lvl8pPr marL="3427686" indent="-228511" defTabSz="928332" eaLnBrk="0" fontAlgn="base" hangingPunct="0">
              <a:spcBef>
                <a:spcPct val="0"/>
              </a:spcBef>
              <a:spcAft>
                <a:spcPct val="0"/>
              </a:spcAft>
              <a:defRPr>
                <a:solidFill>
                  <a:schemeClr val="tx1"/>
                </a:solidFill>
                <a:latin typeface="Arial" charset="0"/>
              </a:defRPr>
            </a:lvl8pPr>
            <a:lvl9pPr marL="3884710" indent="-228511" defTabSz="928332" eaLnBrk="0" fontAlgn="base" hangingPunct="0">
              <a:spcBef>
                <a:spcPct val="0"/>
              </a:spcBef>
              <a:spcAft>
                <a:spcPct val="0"/>
              </a:spcAft>
              <a:defRPr>
                <a:solidFill>
                  <a:schemeClr val="tx1"/>
                </a:solidFill>
                <a:latin typeface="Arial" charset="0"/>
              </a:defRPr>
            </a:lvl9pPr>
          </a:lstStyle>
          <a:p>
            <a:pPr eaLnBrk="1" hangingPunct="1"/>
            <a:fld id="{AB71F259-C1B5-4C3F-9D50-4D47A0429F24}" type="slidenum">
              <a:rPr lang="en-US" smtClean="0"/>
              <a:pPr eaLnBrk="1" hangingPunct="1"/>
              <a:t>1</a:t>
            </a:fld>
            <a:endParaRPr lang="en-US" dirty="0"/>
          </a:p>
        </p:txBody>
      </p:sp>
      <p:sp>
        <p:nvSpPr>
          <p:cNvPr id="21507" name="Rectangle 2"/>
          <p:cNvSpPr>
            <a:spLocks noGrp="1" noRot="1" noChangeAspect="1" noChangeArrowheads="1" noTextEdit="1"/>
          </p:cNvSpPr>
          <p:nvPr>
            <p:ph type="sldImg"/>
          </p:nvPr>
        </p:nvSpPr>
        <p:spPr>
          <a:xfrm>
            <a:off x="400050" y="693738"/>
            <a:ext cx="6153150" cy="3462337"/>
          </a:xfrm>
          <a:ln/>
        </p:spPr>
      </p:sp>
      <p:sp>
        <p:nvSpPr>
          <p:cNvPr id="21508"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4509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29</a:t>
            </a:fld>
            <a:endParaRPr lang="en-US" dirty="0"/>
          </a:p>
        </p:txBody>
      </p:sp>
    </p:spTree>
    <p:extLst>
      <p:ext uri="{BB962C8B-B14F-4D97-AF65-F5344CB8AC3E}">
        <p14:creationId xmlns:p14="http://schemas.microsoft.com/office/powerpoint/2010/main" val="2501187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30</a:t>
            </a:fld>
            <a:endParaRPr lang="en-US" dirty="0"/>
          </a:p>
        </p:txBody>
      </p:sp>
    </p:spTree>
    <p:extLst>
      <p:ext uri="{BB962C8B-B14F-4D97-AF65-F5344CB8AC3E}">
        <p14:creationId xmlns:p14="http://schemas.microsoft.com/office/powerpoint/2010/main" val="40035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31</a:t>
            </a:fld>
            <a:endParaRPr lang="en-US" dirty="0"/>
          </a:p>
        </p:txBody>
      </p:sp>
    </p:spTree>
    <p:extLst>
      <p:ext uri="{BB962C8B-B14F-4D97-AF65-F5344CB8AC3E}">
        <p14:creationId xmlns:p14="http://schemas.microsoft.com/office/powerpoint/2010/main" val="310304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32</a:t>
            </a:fld>
            <a:endParaRPr lang="en-US" dirty="0"/>
          </a:p>
        </p:txBody>
      </p:sp>
    </p:spTree>
    <p:extLst>
      <p:ext uri="{BB962C8B-B14F-4D97-AF65-F5344CB8AC3E}">
        <p14:creationId xmlns:p14="http://schemas.microsoft.com/office/powerpoint/2010/main" val="1092469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43</a:t>
            </a:fld>
            <a:endParaRPr lang="en-US" dirty="0"/>
          </a:p>
        </p:txBody>
      </p:sp>
    </p:spTree>
    <p:extLst>
      <p:ext uri="{BB962C8B-B14F-4D97-AF65-F5344CB8AC3E}">
        <p14:creationId xmlns:p14="http://schemas.microsoft.com/office/powerpoint/2010/main" val="93836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44</a:t>
            </a:fld>
            <a:endParaRPr lang="en-US" dirty="0"/>
          </a:p>
        </p:txBody>
      </p:sp>
    </p:spTree>
    <p:extLst>
      <p:ext uri="{BB962C8B-B14F-4D97-AF65-F5344CB8AC3E}">
        <p14:creationId xmlns:p14="http://schemas.microsoft.com/office/powerpoint/2010/main" val="67969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46</a:t>
            </a:fld>
            <a:endParaRPr lang="en-US" dirty="0"/>
          </a:p>
        </p:txBody>
      </p:sp>
    </p:spTree>
    <p:extLst>
      <p:ext uri="{BB962C8B-B14F-4D97-AF65-F5344CB8AC3E}">
        <p14:creationId xmlns:p14="http://schemas.microsoft.com/office/powerpoint/2010/main" val="1436569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3738"/>
            <a:ext cx="6153150"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1336E2-F3E0-4DF9-969E-017BBA407349}" type="slidenum">
              <a:rPr lang="en-US" smtClean="0"/>
              <a:pPr>
                <a:defRPr/>
              </a:pPr>
              <a:t>47</a:t>
            </a:fld>
            <a:endParaRPr lang="en-US" dirty="0"/>
          </a:p>
        </p:txBody>
      </p:sp>
    </p:spTree>
    <p:extLst>
      <p:ext uri="{BB962C8B-B14F-4D97-AF65-F5344CB8AC3E}">
        <p14:creationId xmlns:p14="http://schemas.microsoft.com/office/powerpoint/2010/main" val="276293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10</a:t>
            </a:fld>
            <a:endParaRPr lang="en-US" dirty="0"/>
          </a:p>
        </p:txBody>
      </p:sp>
    </p:spTree>
    <p:extLst>
      <p:ext uri="{BB962C8B-B14F-4D97-AF65-F5344CB8AC3E}">
        <p14:creationId xmlns:p14="http://schemas.microsoft.com/office/powerpoint/2010/main" val="15974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11</a:t>
            </a:fld>
            <a:endParaRPr lang="en-US" dirty="0"/>
          </a:p>
        </p:txBody>
      </p:sp>
    </p:spTree>
    <p:extLst>
      <p:ext uri="{BB962C8B-B14F-4D97-AF65-F5344CB8AC3E}">
        <p14:creationId xmlns:p14="http://schemas.microsoft.com/office/powerpoint/2010/main" val="332246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12</a:t>
            </a:fld>
            <a:endParaRPr lang="en-US" dirty="0"/>
          </a:p>
        </p:txBody>
      </p:sp>
    </p:spTree>
    <p:extLst>
      <p:ext uri="{BB962C8B-B14F-4D97-AF65-F5344CB8AC3E}">
        <p14:creationId xmlns:p14="http://schemas.microsoft.com/office/powerpoint/2010/main" val="409067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13</a:t>
            </a:fld>
            <a:endParaRPr lang="en-US" dirty="0"/>
          </a:p>
        </p:txBody>
      </p:sp>
    </p:spTree>
    <p:extLst>
      <p:ext uri="{BB962C8B-B14F-4D97-AF65-F5344CB8AC3E}">
        <p14:creationId xmlns:p14="http://schemas.microsoft.com/office/powerpoint/2010/main" val="128033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17</a:t>
            </a:fld>
            <a:endParaRPr lang="en-US" dirty="0"/>
          </a:p>
        </p:txBody>
      </p:sp>
    </p:spTree>
    <p:extLst>
      <p:ext uri="{BB962C8B-B14F-4D97-AF65-F5344CB8AC3E}">
        <p14:creationId xmlns:p14="http://schemas.microsoft.com/office/powerpoint/2010/main" val="224845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24</a:t>
            </a:fld>
            <a:endParaRPr lang="en-US" dirty="0"/>
          </a:p>
        </p:txBody>
      </p:sp>
    </p:spTree>
    <p:extLst>
      <p:ext uri="{BB962C8B-B14F-4D97-AF65-F5344CB8AC3E}">
        <p14:creationId xmlns:p14="http://schemas.microsoft.com/office/powerpoint/2010/main" val="22246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9 feet lower than last year and 6 feet lower than 2015</a:t>
            </a:r>
          </a:p>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25</a:t>
            </a:fld>
            <a:endParaRPr lang="en-US" dirty="0"/>
          </a:p>
        </p:txBody>
      </p:sp>
    </p:spTree>
    <p:extLst>
      <p:ext uri="{BB962C8B-B14F-4D97-AF65-F5344CB8AC3E}">
        <p14:creationId xmlns:p14="http://schemas.microsoft.com/office/powerpoint/2010/main" val="356495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1336E2-F3E0-4DF9-969E-017BBA407349}" type="slidenum">
              <a:rPr lang="en-US" smtClean="0"/>
              <a:pPr>
                <a:defRPr/>
              </a:pPr>
              <a:t>26</a:t>
            </a:fld>
            <a:endParaRPr lang="en-US" dirty="0"/>
          </a:p>
        </p:txBody>
      </p:sp>
    </p:spTree>
    <p:extLst>
      <p:ext uri="{BB962C8B-B14F-4D97-AF65-F5344CB8AC3E}">
        <p14:creationId xmlns:p14="http://schemas.microsoft.com/office/powerpoint/2010/main" val="4074044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C507622-290E-476A-A547-FFA614FB4A37}" type="slidenum">
              <a:rPr lang="en-US"/>
              <a:pPr>
                <a:defRPr/>
              </a:pPr>
              <a:t>‹#›</a:t>
            </a:fld>
            <a:endParaRPr lang="en-US" dirty="0"/>
          </a:p>
        </p:txBody>
      </p:sp>
    </p:spTree>
    <p:extLst>
      <p:ext uri="{BB962C8B-B14F-4D97-AF65-F5344CB8AC3E}">
        <p14:creationId xmlns:p14="http://schemas.microsoft.com/office/powerpoint/2010/main" val="313966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906BD43-BB9E-4D1D-AB7A-39132A98C5C9}" type="slidenum">
              <a:rPr lang="en-US"/>
              <a:pPr>
                <a:defRPr/>
              </a:pPr>
              <a:t>‹#›</a:t>
            </a:fld>
            <a:endParaRPr lang="en-US" dirty="0"/>
          </a:p>
        </p:txBody>
      </p:sp>
    </p:spTree>
    <p:extLst>
      <p:ext uri="{BB962C8B-B14F-4D97-AF65-F5344CB8AC3E}">
        <p14:creationId xmlns:p14="http://schemas.microsoft.com/office/powerpoint/2010/main" val="169608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4CA6AB6-3578-4B02-8E69-2BF85CB984AA}" type="slidenum">
              <a:rPr lang="en-US"/>
              <a:pPr>
                <a:defRPr/>
              </a:pPr>
              <a:t>‹#›</a:t>
            </a:fld>
            <a:endParaRPr lang="en-US" dirty="0"/>
          </a:p>
        </p:txBody>
      </p:sp>
    </p:spTree>
    <p:extLst>
      <p:ext uri="{BB962C8B-B14F-4D97-AF65-F5344CB8AC3E}">
        <p14:creationId xmlns:p14="http://schemas.microsoft.com/office/powerpoint/2010/main" val="3116334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3690602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2576109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2094732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1241748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9" name="Slide Number Placeholder 8"/>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3730072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5" name="Slide Number Placeholder 4"/>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161142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4" name="Slide Number Placeholder 3"/>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2407773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206057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D726030-12B7-4A53-8745-FC3B5958A764}" type="slidenum">
              <a:rPr lang="en-US"/>
              <a:pPr>
                <a:defRPr/>
              </a:pPr>
              <a:t>‹#›</a:t>
            </a:fld>
            <a:endParaRPr lang="en-US" dirty="0"/>
          </a:p>
        </p:txBody>
      </p:sp>
    </p:spTree>
    <p:extLst>
      <p:ext uri="{BB962C8B-B14F-4D97-AF65-F5344CB8AC3E}">
        <p14:creationId xmlns:p14="http://schemas.microsoft.com/office/powerpoint/2010/main" val="49282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1164685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804206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fontAlgn="auto">
              <a:spcBef>
                <a:spcPts val="0"/>
              </a:spcBef>
              <a:spcAft>
                <a:spcPts val="0"/>
              </a:spcAft>
            </a:pPr>
            <a:fld id="{3E0A0D30-7661-4BBF-B1C0-82088797F436}" type="datetimeFigureOut">
              <a:rPr lang="en-US" smtClean="0">
                <a:solidFill>
                  <a:prstClr val="black"/>
                </a:solidFill>
                <a:latin typeface="Calibri" panose="020F0502020204030204"/>
              </a:rPr>
              <a:pPr fontAlgn="auto">
                <a:spcBef>
                  <a:spcPts val="0"/>
                </a:spcBef>
                <a:spcAft>
                  <a:spcPts val="0"/>
                </a:spcAft>
              </a:pPr>
              <a:t>12/6/2022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fontAlgn="auto">
              <a:spcBef>
                <a:spcPts val="0"/>
              </a:spcBef>
              <a:spcAft>
                <a:spcPts val="0"/>
              </a:spcAft>
            </a:pP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fontAlgn="auto">
              <a:spcBef>
                <a:spcPts val="0"/>
              </a:spcBef>
              <a:spcAft>
                <a:spcPts val="0"/>
              </a:spcAft>
            </a:pPr>
            <a:fld id="{F2D7CD23-A14B-47DA-BAD6-07A58C5658A1}" type="slidenum">
              <a:rPr lang="en-US" smtClean="0">
                <a:solidFill>
                  <a:prstClr val="black"/>
                </a:solidFill>
                <a:latin typeface="Calibri" panose="020F0502020204030204"/>
              </a:rPr>
              <a:pPr fontAlgn="auto">
                <a:spcBef>
                  <a:spcPts val="0"/>
                </a:spcBef>
                <a:spcAft>
                  <a:spcPts val="0"/>
                </a:spcAft>
              </a:pPr>
              <a:t>‹#›</a:t>
            </a:fld>
            <a:endParaRPr lang="en-US">
              <a:solidFill>
                <a:prstClr val="black"/>
              </a:solidFill>
              <a:latin typeface="Calibri" panose="020F0502020204030204"/>
            </a:endParaRPr>
          </a:p>
        </p:txBody>
      </p:sp>
    </p:spTree>
    <p:extLst>
      <p:ext uri="{BB962C8B-B14F-4D97-AF65-F5344CB8AC3E}">
        <p14:creationId xmlns:p14="http://schemas.microsoft.com/office/powerpoint/2010/main" val="3054170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E464-7766-4A00-B020-3D061DF60B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8A95FD-216D-4C2F-9C57-A85681425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6CE385-6C8F-4F9D-A233-4842638C3E67}"/>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5" name="Footer Placeholder 4">
            <a:extLst>
              <a:ext uri="{FF2B5EF4-FFF2-40B4-BE49-F238E27FC236}">
                <a16:creationId xmlns:a16="http://schemas.microsoft.com/office/drawing/2014/main" id="{27074876-2AB1-4E49-B614-CA698373F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1DBB5-C82A-4B12-82AE-BD936F046BC2}"/>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3441809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DBB0-65FB-45F8-A06C-6E8A322CC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08B1D-6A24-4CE1-A309-7CD3DF904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B18FF-036D-41CB-95A3-B2C654531D95}"/>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5" name="Footer Placeholder 4">
            <a:extLst>
              <a:ext uri="{FF2B5EF4-FFF2-40B4-BE49-F238E27FC236}">
                <a16:creationId xmlns:a16="http://schemas.microsoft.com/office/drawing/2014/main" id="{9D056BF0-3CAA-4231-BFDC-6A4CD6FA8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F1C9A-B915-4AA1-859F-E8F4F0D72488}"/>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2581432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FD277-1E01-4895-8EF7-E0496256FC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92D062-BD74-4D8E-A322-956A1FF890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2952BF-4674-4A0A-8DE6-2235BA508761}"/>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5" name="Footer Placeholder 4">
            <a:extLst>
              <a:ext uri="{FF2B5EF4-FFF2-40B4-BE49-F238E27FC236}">
                <a16:creationId xmlns:a16="http://schemas.microsoft.com/office/drawing/2014/main" id="{B6005138-F972-4DA2-AB67-1CF4BCB0C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B1E4C-7D7E-46C5-8AD0-A1FE0A2AFE3C}"/>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1541929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4082F-8E08-4FA9-9C03-6B870398B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222F6-5ACF-4203-A3D4-0A6853D8C8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A699A3-E2B6-48A4-A7DE-FFCF06A4AA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B00663-D4F4-4214-80FF-D89D619A586A}"/>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6" name="Footer Placeholder 5">
            <a:extLst>
              <a:ext uri="{FF2B5EF4-FFF2-40B4-BE49-F238E27FC236}">
                <a16:creationId xmlns:a16="http://schemas.microsoft.com/office/drawing/2014/main" id="{E77E40D3-4019-4794-B75D-4C0A19C35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04D1B-B2FA-48CB-A0F7-DBEF6BA55866}"/>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4194019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28EB-DB9F-4E8F-8909-4C28F4B792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F742A5-5925-48A4-9977-D734CAE37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53639-7C9F-461A-A14F-BB15E4CDE9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9102F4-3ECF-46C4-947B-8D2932B1F3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C995-29BE-4A02-A427-1D80D539BB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B7388-5AF1-4BE6-A65B-37E859087672}"/>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8" name="Footer Placeholder 7">
            <a:extLst>
              <a:ext uri="{FF2B5EF4-FFF2-40B4-BE49-F238E27FC236}">
                <a16:creationId xmlns:a16="http://schemas.microsoft.com/office/drawing/2014/main" id="{BA03965D-C58B-4972-BC53-C3B8F86E0F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0FE68C-C902-4517-B095-BBECE56479A1}"/>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1188386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6B96-715F-4A84-9728-D4F4F54980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94082E-B785-4AFD-96B4-D0E024CCBA90}"/>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4" name="Footer Placeholder 3">
            <a:extLst>
              <a:ext uri="{FF2B5EF4-FFF2-40B4-BE49-F238E27FC236}">
                <a16:creationId xmlns:a16="http://schemas.microsoft.com/office/drawing/2014/main" id="{0264D51C-1E5A-46A5-BA8D-24B2A72B2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FF038-A949-46F4-AFF7-A5F57A9D69B6}"/>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4294554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6B4AA1-5B05-490D-9AA2-A808D9BCBC46}"/>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3" name="Footer Placeholder 2">
            <a:extLst>
              <a:ext uri="{FF2B5EF4-FFF2-40B4-BE49-F238E27FC236}">
                <a16:creationId xmlns:a16="http://schemas.microsoft.com/office/drawing/2014/main" id="{83F6C53E-A76C-4353-94E3-784FA5DEC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D08F40-197D-436A-8A29-A2F7F030116A}"/>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180620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856F9E-3AE8-4689-AF00-C59FCD604847}" type="slidenum">
              <a:rPr lang="en-US"/>
              <a:pPr>
                <a:defRPr/>
              </a:pPr>
              <a:t>‹#›</a:t>
            </a:fld>
            <a:endParaRPr lang="en-US" dirty="0"/>
          </a:p>
        </p:txBody>
      </p:sp>
    </p:spTree>
    <p:extLst>
      <p:ext uri="{BB962C8B-B14F-4D97-AF65-F5344CB8AC3E}">
        <p14:creationId xmlns:p14="http://schemas.microsoft.com/office/powerpoint/2010/main" val="1534629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8400-B36D-4B15-A61D-993CA6BD8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E73D8-ED28-418C-9A81-5295D4CBF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15A42-3906-40FB-865E-004B57D5E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E3DEE-B110-4C67-9B37-5E6D107A9378}"/>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6" name="Footer Placeholder 5">
            <a:extLst>
              <a:ext uri="{FF2B5EF4-FFF2-40B4-BE49-F238E27FC236}">
                <a16:creationId xmlns:a16="http://schemas.microsoft.com/office/drawing/2014/main" id="{B7FD9A29-BF22-485C-8A67-EC39C26CF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655C9-CD10-49FB-935B-3AE12A782423}"/>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1976862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F935-EC80-4C80-820F-C096FF5E8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5FD729-CA67-4CE7-B555-FC00CC49D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27FE31-08FA-49D1-9888-788B3A493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68E18-4171-4399-89D6-E9C7F1CB94B7}"/>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6" name="Footer Placeholder 5">
            <a:extLst>
              <a:ext uri="{FF2B5EF4-FFF2-40B4-BE49-F238E27FC236}">
                <a16:creationId xmlns:a16="http://schemas.microsoft.com/office/drawing/2014/main" id="{48BCC658-B021-460D-AF3B-42DDB3F7C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FD286-1B56-40C3-B5F9-D8FB4EC61CF3}"/>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764346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FBED-D44E-4BB3-AE39-208F5FE84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306E2F-8C52-486D-9C72-326BAD3F80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D35FD-7CC3-40A5-9AB3-CB364C410769}"/>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5" name="Footer Placeholder 4">
            <a:extLst>
              <a:ext uri="{FF2B5EF4-FFF2-40B4-BE49-F238E27FC236}">
                <a16:creationId xmlns:a16="http://schemas.microsoft.com/office/drawing/2014/main" id="{5BABE33D-FA19-40DE-8FC3-7EA5F0568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9A349-70A9-4AC3-9432-12762F57BC64}"/>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1062671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8D9AB-2D21-4ED4-A8D8-542AF8ABD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FCD9D5-EC6A-4B82-BAB7-DE311C0ED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3D290-9BD9-4E0F-B737-DA08C7582A7E}"/>
              </a:ext>
            </a:extLst>
          </p:cNvPr>
          <p:cNvSpPr>
            <a:spLocks noGrp="1"/>
          </p:cNvSpPr>
          <p:nvPr>
            <p:ph type="dt" sz="half" idx="10"/>
          </p:nvPr>
        </p:nvSpPr>
        <p:spPr/>
        <p:txBody>
          <a:bodyPr/>
          <a:lstStyle/>
          <a:p>
            <a:fld id="{C4C7F3E5-CF37-42FD-B4B1-DBC099FC5FD1}" type="datetimeFigureOut">
              <a:rPr lang="en-US" smtClean="0"/>
              <a:t>12/6/2022</a:t>
            </a:fld>
            <a:endParaRPr lang="en-US"/>
          </a:p>
        </p:txBody>
      </p:sp>
      <p:sp>
        <p:nvSpPr>
          <p:cNvPr id="5" name="Footer Placeholder 4">
            <a:extLst>
              <a:ext uri="{FF2B5EF4-FFF2-40B4-BE49-F238E27FC236}">
                <a16:creationId xmlns:a16="http://schemas.microsoft.com/office/drawing/2014/main" id="{EBC81345-D01A-4D73-84D6-EC3871C31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81A6F-BC54-4392-9B1A-B816615B391C}"/>
              </a:ext>
            </a:extLst>
          </p:cNvPr>
          <p:cNvSpPr>
            <a:spLocks noGrp="1"/>
          </p:cNvSpPr>
          <p:nvPr>
            <p:ph type="sldNum" sz="quarter" idx="12"/>
          </p:nvPr>
        </p:nvSpPr>
        <p:spPr/>
        <p:txBody>
          <a:bodyPr/>
          <a:lstStyle/>
          <a:p>
            <a:fld id="{DD2CCC40-2F36-448A-B238-CB4245289196}" type="slidenum">
              <a:rPr lang="en-US" smtClean="0"/>
              <a:t>‹#›</a:t>
            </a:fld>
            <a:endParaRPr lang="en-US"/>
          </a:p>
        </p:txBody>
      </p:sp>
    </p:spTree>
    <p:extLst>
      <p:ext uri="{BB962C8B-B14F-4D97-AF65-F5344CB8AC3E}">
        <p14:creationId xmlns:p14="http://schemas.microsoft.com/office/powerpoint/2010/main" val="90567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9241A07-4047-43D7-A75E-30EC4B9625F7}" type="slidenum">
              <a:rPr lang="en-US"/>
              <a:pPr>
                <a:defRPr/>
              </a:pPr>
              <a:t>‹#›</a:t>
            </a:fld>
            <a:endParaRPr lang="en-US" dirty="0"/>
          </a:p>
        </p:txBody>
      </p:sp>
    </p:spTree>
    <p:extLst>
      <p:ext uri="{BB962C8B-B14F-4D97-AF65-F5344CB8AC3E}">
        <p14:creationId xmlns:p14="http://schemas.microsoft.com/office/powerpoint/2010/main" val="410642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F5A70E9-0153-40C6-9FFD-ED855C376476}" type="slidenum">
              <a:rPr lang="en-US"/>
              <a:pPr>
                <a:defRPr/>
              </a:pPr>
              <a:t>‹#›</a:t>
            </a:fld>
            <a:endParaRPr lang="en-US" dirty="0"/>
          </a:p>
        </p:txBody>
      </p:sp>
    </p:spTree>
    <p:extLst>
      <p:ext uri="{BB962C8B-B14F-4D97-AF65-F5344CB8AC3E}">
        <p14:creationId xmlns:p14="http://schemas.microsoft.com/office/powerpoint/2010/main" val="272032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CDE668B-347A-447A-85A5-B9F098A8EB5D}" type="slidenum">
              <a:rPr lang="en-US"/>
              <a:pPr>
                <a:defRPr/>
              </a:pPr>
              <a:t>‹#›</a:t>
            </a:fld>
            <a:endParaRPr lang="en-US" dirty="0"/>
          </a:p>
        </p:txBody>
      </p:sp>
    </p:spTree>
    <p:extLst>
      <p:ext uri="{BB962C8B-B14F-4D97-AF65-F5344CB8AC3E}">
        <p14:creationId xmlns:p14="http://schemas.microsoft.com/office/powerpoint/2010/main" val="86416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8DE0E1A-C92C-44DD-A2EC-B58ECC7134D8}" type="slidenum">
              <a:rPr lang="en-US"/>
              <a:pPr>
                <a:defRPr/>
              </a:pPr>
              <a:t>‹#›</a:t>
            </a:fld>
            <a:endParaRPr lang="en-US" dirty="0"/>
          </a:p>
        </p:txBody>
      </p:sp>
    </p:spTree>
    <p:extLst>
      <p:ext uri="{BB962C8B-B14F-4D97-AF65-F5344CB8AC3E}">
        <p14:creationId xmlns:p14="http://schemas.microsoft.com/office/powerpoint/2010/main" val="207584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2BFB384-DB37-4754-8847-AB4C74DD19C8}" type="slidenum">
              <a:rPr lang="en-US"/>
              <a:pPr>
                <a:defRPr/>
              </a:pPr>
              <a:t>‹#›</a:t>
            </a:fld>
            <a:endParaRPr lang="en-US" dirty="0"/>
          </a:p>
        </p:txBody>
      </p:sp>
    </p:spTree>
    <p:extLst>
      <p:ext uri="{BB962C8B-B14F-4D97-AF65-F5344CB8AC3E}">
        <p14:creationId xmlns:p14="http://schemas.microsoft.com/office/powerpoint/2010/main" val="169060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17B805D-2392-4D98-849E-9D51E30AF2FF}" type="slidenum">
              <a:rPr lang="en-US"/>
              <a:pPr>
                <a:defRPr/>
              </a:pPr>
              <a:t>‹#›</a:t>
            </a:fld>
            <a:endParaRPr lang="en-US" dirty="0"/>
          </a:p>
        </p:txBody>
      </p:sp>
    </p:spTree>
    <p:extLst>
      <p:ext uri="{BB962C8B-B14F-4D97-AF65-F5344CB8AC3E}">
        <p14:creationId xmlns:p14="http://schemas.microsoft.com/office/powerpoint/2010/main" val="296213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2405C0F-283A-4173-B38A-A0E32D5F84C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302006" y="274638"/>
            <a:ext cx="8278284"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09603" y="1820863"/>
            <a:ext cx="10970684"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4"/>
          <p:cNvSpPr txBox="1">
            <a:spLocks noChangeArrowheads="1"/>
          </p:cNvSpPr>
          <p:nvPr/>
        </p:nvSpPr>
        <p:spPr bwMode="auto">
          <a:xfrm>
            <a:off x="3975100" y="6356359"/>
            <a:ext cx="426931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buClr>
                <a:srgbClr val="000000"/>
              </a:buClr>
              <a:buSzPct val="100000"/>
              <a:buFont typeface="Times New Roman" charset="0"/>
              <a:buNone/>
              <a:defRPr/>
            </a:pPr>
            <a:endParaRPr lang="en-US" sz="2400" dirty="0">
              <a:solidFill>
                <a:srgbClr val="FFFFFF"/>
              </a:solidFill>
            </a:endParaRPr>
          </a:p>
        </p:txBody>
      </p:sp>
      <p:sp>
        <p:nvSpPr>
          <p:cNvPr id="5125" name="Rectangle 5"/>
          <p:cNvSpPr>
            <a:spLocks noGrp="1" noChangeArrowheads="1"/>
          </p:cNvSpPr>
          <p:nvPr>
            <p:ph type="sldNum"/>
          </p:nvPr>
        </p:nvSpPr>
        <p:spPr bwMode="auto">
          <a:xfrm>
            <a:off x="8737603" y="6356350"/>
            <a:ext cx="2842684"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SzPct val="100000"/>
              <a:defRPr sz="1200">
                <a:solidFill>
                  <a:srgbClr val="898989"/>
                </a:solidFill>
                <a:latin typeface="Swiss 721 BT" charset="0"/>
                <a:cs typeface="Arial Unicode MS" charset="0"/>
              </a:defRPr>
            </a:lvl1pPr>
          </a:lstStyle>
          <a:p>
            <a:pPr defTabSz="457200" fontAlgn="auto">
              <a:spcBef>
                <a:spcPts val="0"/>
              </a:spcBef>
              <a:spcAft>
                <a:spcPts val="0"/>
              </a:spcAft>
            </a:pPr>
            <a:fld id="{3ED42D0E-3D2A-0247-9554-33A43C68D489}" type="slidenum">
              <a:rPr lang="en-US" smtClean="0"/>
              <a:pPr defTabSz="457200" fontAlgn="auto">
                <a:spcBef>
                  <a:spcPts val="0"/>
                </a:spcBef>
                <a:spcAft>
                  <a:spcPts val="0"/>
                </a:spcAft>
              </a:pPr>
              <a:t>‹#›</a:t>
            </a:fld>
            <a:endParaRPr lang="en-US" dirty="0"/>
          </a:p>
        </p:txBody>
      </p:sp>
      <p:pic>
        <p:nvPicPr>
          <p:cNvPr id="1030" name="Picture 10" descr="dots"/>
          <p:cNvPicPr>
            <a:picLocks noChangeAspect="1" noChangeArrowheads="1"/>
          </p:cNvPicPr>
          <p:nvPr/>
        </p:nvPicPr>
        <p:blipFill>
          <a:blip r:embed="rId2">
            <a:lum bright="46000" contrast="-70000"/>
            <a:extLst>
              <a:ext uri="{28A0092B-C50C-407E-A947-70E740481C1C}">
                <a14:useLocalDpi xmlns:a14="http://schemas.microsoft.com/office/drawing/2010/main" val="0"/>
              </a:ext>
            </a:extLst>
          </a:blip>
          <a:srcRect t="57521" r="45288"/>
          <a:stretch>
            <a:fillRect/>
          </a:stretch>
        </p:blipFill>
        <p:spPr bwMode="auto">
          <a:xfrm>
            <a:off x="5588005" y="1511300"/>
            <a:ext cx="65913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dots"/>
          <p:cNvPicPr>
            <a:picLocks noChangeAspect="1" noChangeArrowheads="1"/>
          </p:cNvPicPr>
          <p:nvPr/>
        </p:nvPicPr>
        <p:blipFill>
          <a:blip r:embed="rId3">
            <a:lum bright="46000" contrast="-70000"/>
            <a:extLst>
              <a:ext uri="{28A0092B-C50C-407E-A947-70E740481C1C}">
                <a14:useLocalDpi xmlns:a14="http://schemas.microsoft.com/office/drawing/2010/main" val="0"/>
              </a:ext>
            </a:extLst>
          </a:blip>
          <a:srcRect l="41861" b="60019"/>
          <a:stretch>
            <a:fillRect/>
          </a:stretch>
        </p:blipFill>
        <p:spPr bwMode="auto">
          <a:xfrm>
            <a:off x="0" y="3457584"/>
            <a:ext cx="7004051"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descr="nline_energy_logo"/>
          <p:cNvPicPr>
            <a:picLocks noChangeAspect="1" noChangeArrowheads="1"/>
          </p:cNvPicPr>
          <p:nvPr/>
        </p:nvPicPr>
        <p:blipFill>
          <a:blip r:embed="rId4" cstate="print">
            <a:extLst>
              <a:ext uri="{28A0092B-C50C-407E-A947-70E740481C1C}">
                <a14:useLocalDpi xmlns:a14="http://schemas.microsoft.com/office/drawing/2010/main" val="0"/>
              </a:ext>
            </a:extLst>
          </a:blip>
          <a:srcRect l="-9921" t="-9888" r="-7442" b="-8505"/>
          <a:stretch>
            <a:fillRect/>
          </a:stretch>
        </p:blipFill>
        <p:spPr bwMode="auto">
          <a:xfrm>
            <a:off x="508000" y="158750"/>
            <a:ext cx="2794000" cy="1136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3" name="Rectangle 14"/>
          <p:cNvSpPr>
            <a:spLocks noChangeArrowheads="1"/>
          </p:cNvSpPr>
          <p:nvPr/>
        </p:nvSpPr>
        <p:spPr bwMode="auto">
          <a:xfrm flipV="1">
            <a:off x="0" y="1571625"/>
            <a:ext cx="12192000" cy="76200"/>
          </a:xfrm>
          <a:prstGeom prst="rect">
            <a:avLst/>
          </a:prstGeom>
          <a:solidFill>
            <a:srgbClr val="7BC1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dirty="0">
              <a:solidFill>
                <a:srgbClr val="000000"/>
              </a:solidFill>
              <a:latin typeface="Swiss 721 BT"/>
            </a:endParaRPr>
          </a:p>
        </p:txBody>
      </p:sp>
      <p:sp>
        <p:nvSpPr>
          <p:cNvPr id="1034" name="Rectangle 12"/>
          <p:cNvSpPr>
            <a:spLocks noChangeArrowheads="1"/>
          </p:cNvSpPr>
          <p:nvPr/>
        </p:nvSpPr>
        <p:spPr bwMode="auto">
          <a:xfrm flipV="1">
            <a:off x="0" y="1381125"/>
            <a:ext cx="12192000" cy="228600"/>
          </a:xfrm>
          <a:prstGeom prst="rect">
            <a:avLst/>
          </a:prstGeom>
          <a:solidFill>
            <a:srgbClr val="00395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dirty="0">
              <a:solidFill>
                <a:srgbClr val="000000"/>
              </a:solidFill>
              <a:latin typeface="Swiss 721 BT"/>
            </a:endParaRPr>
          </a:p>
        </p:txBody>
      </p:sp>
    </p:spTree>
    <p:extLst>
      <p:ext uri="{BB962C8B-B14F-4D97-AF65-F5344CB8AC3E}">
        <p14:creationId xmlns:p14="http://schemas.microsoft.com/office/powerpoint/2010/main" val="309035111"/>
      </p:ext>
    </p:extLst>
  </p:cSld>
  <p:clrMap bg1="lt1" tx1="dk1" bg2="lt2" tx2="dk2" accent1="accent1" accent2="accent2" accent3="accent3" accent4="accent4" accent5="accent5" accent6="accent6" hlink="hlink" folHlink="folHlink"/>
  <p:txStyles>
    <p:titleStyle>
      <a:lvl1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mj-lt"/>
          <a:ea typeface="+mj-ea"/>
          <a:cs typeface="+mj-cs"/>
        </a:defRPr>
      </a:lvl1pPr>
      <a:lvl2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2pPr>
      <a:lvl3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3pPr>
      <a:lvl4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4pPr>
      <a:lvl5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5pPr>
      <a:lvl6pPr marL="25146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6pPr>
      <a:lvl7pPr marL="29718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7pPr>
      <a:lvl8pPr marL="34290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8pPr>
      <a:lvl9pPr marL="38862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9pPr>
    </p:titleStyle>
    <p:bodyStyle>
      <a:lvl1pPr marL="342900" indent="-342900" algn="l" defTabSz="457200" rtl="0" eaLnBrk="1" fontAlgn="base" hangingPunct="1">
        <a:spcBef>
          <a:spcPts val="800"/>
        </a:spcBef>
        <a:spcAft>
          <a:spcPct val="0"/>
        </a:spcAft>
        <a:buClr>
          <a:srgbClr val="000000"/>
        </a:buClr>
        <a:buSzPct val="100000"/>
        <a:buFont typeface="Times New Roman" charset="0"/>
        <a:defRPr sz="3200">
          <a:solidFill>
            <a:srgbClr val="00385A"/>
          </a:solidFill>
          <a:latin typeface="+mn-lt"/>
          <a:ea typeface="+mn-ea"/>
          <a:cs typeface="+mn-cs"/>
        </a:defRPr>
      </a:lvl1pPr>
      <a:lvl2pPr marL="742950" indent="-285750" algn="l" defTabSz="457200" rtl="0" eaLnBrk="1" fontAlgn="base" hangingPunct="1">
        <a:spcBef>
          <a:spcPts val="700"/>
        </a:spcBef>
        <a:spcAft>
          <a:spcPct val="0"/>
        </a:spcAft>
        <a:buClr>
          <a:srgbClr val="000000"/>
        </a:buClr>
        <a:buSzPct val="100000"/>
        <a:buFont typeface="Times New Roman" charset="0"/>
        <a:defRPr sz="2800">
          <a:solidFill>
            <a:srgbClr val="00385A"/>
          </a:solidFill>
          <a:latin typeface="+mn-lt"/>
          <a:ea typeface="+mn-ea"/>
          <a:cs typeface="+mn-cs"/>
        </a:defRPr>
      </a:lvl2pPr>
      <a:lvl3pPr marL="1143000" indent="-228600" algn="l" defTabSz="457200" rtl="0" eaLnBrk="1" fontAlgn="base" hangingPunct="1">
        <a:spcBef>
          <a:spcPts val="600"/>
        </a:spcBef>
        <a:spcAft>
          <a:spcPct val="0"/>
        </a:spcAft>
        <a:buClr>
          <a:srgbClr val="000000"/>
        </a:buClr>
        <a:buSzPct val="100000"/>
        <a:buFont typeface="Times New Roman" charset="0"/>
        <a:defRPr sz="2400">
          <a:solidFill>
            <a:srgbClr val="00385A"/>
          </a:solidFill>
          <a:latin typeface="+mn-lt"/>
          <a:ea typeface="+mn-ea"/>
          <a:cs typeface="+mn-cs"/>
        </a:defRPr>
      </a:lvl3pPr>
      <a:lvl4pPr marL="1600200" indent="-228600" algn="l" defTabSz="457200" rtl="0" eaLnBrk="1" fontAlgn="base" hangingPunct="1">
        <a:spcBef>
          <a:spcPts val="500"/>
        </a:spcBef>
        <a:spcAft>
          <a:spcPct val="0"/>
        </a:spcAft>
        <a:buClr>
          <a:srgbClr val="000000"/>
        </a:buClr>
        <a:buSzPct val="100000"/>
        <a:buFont typeface="Times New Roman" charset="0"/>
        <a:defRPr sz="2000">
          <a:solidFill>
            <a:srgbClr val="00385A"/>
          </a:solidFill>
          <a:latin typeface="+mn-lt"/>
          <a:ea typeface="+mn-ea"/>
          <a:cs typeface="+mn-cs"/>
        </a:defRPr>
      </a:lvl4pPr>
      <a:lvl5pPr marL="2057400" indent="-228600" algn="l" defTabSz="457200" rtl="0" eaLnBrk="1" fontAlgn="base" hangingPunct="1">
        <a:spcBef>
          <a:spcPts val="500"/>
        </a:spcBef>
        <a:spcAft>
          <a:spcPct val="0"/>
        </a:spcAft>
        <a:buClr>
          <a:srgbClr val="000000"/>
        </a:buClr>
        <a:buSzPct val="100000"/>
        <a:buFont typeface="Times New Roman" charset="0"/>
        <a:defRPr sz="2000">
          <a:solidFill>
            <a:srgbClr val="00385A"/>
          </a:solidFill>
          <a:latin typeface="+mn-lt"/>
          <a:ea typeface="+mn-ea"/>
          <a:cs typeface="+mn-cs"/>
        </a:defRPr>
      </a:lvl5pPr>
      <a:lvl6pPr marL="25146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6pPr>
      <a:lvl7pPr marL="29718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7pPr>
      <a:lvl8pPr marL="34290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8pPr>
      <a:lvl9pPr marL="38862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302001" y="274638"/>
            <a:ext cx="8278284"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09601" y="1820863"/>
            <a:ext cx="10970684"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4"/>
          <p:cNvSpPr txBox="1">
            <a:spLocks noChangeArrowheads="1"/>
          </p:cNvSpPr>
          <p:nvPr/>
        </p:nvSpPr>
        <p:spPr bwMode="auto">
          <a:xfrm>
            <a:off x="3975100" y="6356351"/>
            <a:ext cx="426931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buClr>
                <a:srgbClr val="000000"/>
              </a:buClr>
              <a:buSzPct val="100000"/>
              <a:buFont typeface="Times New Roman" charset="0"/>
              <a:buNone/>
              <a:defRPr/>
            </a:pPr>
            <a:endParaRPr lang="en-US" sz="2400" dirty="0">
              <a:solidFill>
                <a:srgbClr val="FFFFFF"/>
              </a:solidFill>
            </a:endParaRPr>
          </a:p>
        </p:txBody>
      </p:sp>
      <p:sp>
        <p:nvSpPr>
          <p:cNvPr id="5125" name="Rectangle 5"/>
          <p:cNvSpPr>
            <a:spLocks noGrp="1" noChangeArrowheads="1"/>
          </p:cNvSpPr>
          <p:nvPr>
            <p:ph type="sldNum"/>
          </p:nvPr>
        </p:nvSpPr>
        <p:spPr bwMode="auto">
          <a:xfrm>
            <a:off x="8737601" y="6356350"/>
            <a:ext cx="2842684"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SzPct val="100000"/>
              <a:defRPr sz="1200">
                <a:solidFill>
                  <a:srgbClr val="898989"/>
                </a:solidFill>
                <a:latin typeface="Swiss 721 BT" charset="0"/>
                <a:cs typeface="Arial Unicode MS" charset="0"/>
              </a:defRPr>
            </a:lvl1pPr>
          </a:lstStyle>
          <a:p>
            <a:pPr defTabSz="457200" fontAlgn="auto">
              <a:spcBef>
                <a:spcPts val="0"/>
              </a:spcBef>
              <a:spcAft>
                <a:spcPts val="0"/>
              </a:spcAft>
            </a:pPr>
            <a:fld id="{3ED42D0E-3D2A-0247-9554-33A43C68D489}" type="slidenum">
              <a:rPr lang="en-US" smtClean="0"/>
              <a:pPr defTabSz="457200" fontAlgn="auto">
                <a:spcBef>
                  <a:spcPts val="0"/>
                </a:spcBef>
                <a:spcAft>
                  <a:spcPts val="0"/>
                </a:spcAft>
              </a:pPr>
              <a:t>‹#›</a:t>
            </a:fld>
            <a:endParaRPr lang="en-US" dirty="0"/>
          </a:p>
        </p:txBody>
      </p:sp>
      <p:pic>
        <p:nvPicPr>
          <p:cNvPr id="1030" name="Picture 10" descr="dots"/>
          <p:cNvPicPr>
            <a:picLocks noChangeAspect="1" noChangeArrowheads="1"/>
          </p:cNvPicPr>
          <p:nvPr/>
        </p:nvPicPr>
        <p:blipFill>
          <a:blip r:embed="rId2">
            <a:lum bright="46000" contrast="-70000"/>
            <a:extLst>
              <a:ext uri="{28A0092B-C50C-407E-A947-70E740481C1C}">
                <a14:useLocalDpi xmlns:a14="http://schemas.microsoft.com/office/drawing/2010/main" val="0"/>
              </a:ext>
            </a:extLst>
          </a:blip>
          <a:srcRect t="57521" r="45288"/>
          <a:stretch>
            <a:fillRect/>
          </a:stretch>
        </p:blipFill>
        <p:spPr bwMode="auto">
          <a:xfrm>
            <a:off x="5588001" y="1511300"/>
            <a:ext cx="65913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dots"/>
          <p:cNvPicPr>
            <a:picLocks noChangeAspect="1" noChangeArrowheads="1"/>
          </p:cNvPicPr>
          <p:nvPr/>
        </p:nvPicPr>
        <p:blipFill>
          <a:blip r:embed="rId3">
            <a:lum bright="46000" contrast="-70000"/>
            <a:extLst>
              <a:ext uri="{28A0092B-C50C-407E-A947-70E740481C1C}">
                <a14:useLocalDpi xmlns:a14="http://schemas.microsoft.com/office/drawing/2010/main" val="0"/>
              </a:ext>
            </a:extLst>
          </a:blip>
          <a:srcRect l="41861" b="60019"/>
          <a:stretch>
            <a:fillRect/>
          </a:stretch>
        </p:blipFill>
        <p:spPr bwMode="auto">
          <a:xfrm>
            <a:off x="0" y="3457576"/>
            <a:ext cx="7004051"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descr="nline_energy_logo"/>
          <p:cNvPicPr>
            <a:picLocks noChangeAspect="1" noChangeArrowheads="1"/>
          </p:cNvPicPr>
          <p:nvPr/>
        </p:nvPicPr>
        <p:blipFill>
          <a:blip r:embed="rId4" cstate="print">
            <a:extLst>
              <a:ext uri="{28A0092B-C50C-407E-A947-70E740481C1C}">
                <a14:useLocalDpi xmlns:a14="http://schemas.microsoft.com/office/drawing/2010/main" val="0"/>
              </a:ext>
            </a:extLst>
          </a:blip>
          <a:srcRect l="-9921" t="-9888" r="-7442" b="-8505"/>
          <a:stretch>
            <a:fillRect/>
          </a:stretch>
        </p:blipFill>
        <p:spPr bwMode="auto">
          <a:xfrm>
            <a:off x="508000" y="158750"/>
            <a:ext cx="2794000" cy="1136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3" name="Rectangle 14"/>
          <p:cNvSpPr>
            <a:spLocks noChangeArrowheads="1"/>
          </p:cNvSpPr>
          <p:nvPr/>
        </p:nvSpPr>
        <p:spPr bwMode="auto">
          <a:xfrm flipV="1">
            <a:off x="0" y="1571625"/>
            <a:ext cx="12192000" cy="76200"/>
          </a:xfrm>
          <a:prstGeom prst="rect">
            <a:avLst/>
          </a:prstGeom>
          <a:solidFill>
            <a:srgbClr val="7BC1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dirty="0">
              <a:solidFill>
                <a:srgbClr val="000000"/>
              </a:solidFill>
              <a:latin typeface="Swiss 721 BT"/>
            </a:endParaRPr>
          </a:p>
        </p:txBody>
      </p:sp>
      <p:sp>
        <p:nvSpPr>
          <p:cNvPr id="1034" name="Rectangle 12"/>
          <p:cNvSpPr>
            <a:spLocks noChangeArrowheads="1"/>
          </p:cNvSpPr>
          <p:nvPr/>
        </p:nvSpPr>
        <p:spPr bwMode="auto">
          <a:xfrm flipV="1">
            <a:off x="0" y="1381125"/>
            <a:ext cx="12192000" cy="228600"/>
          </a:xfrm>
          <a:prstGeom prst="rect">
            <a:avLst/>
          </a:prstGeom>
          <a:solidFill>
            <a:srgbClr val="00395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dirty="0">
              <a:solidFill>
                <a:srgbClr val="000000"/>
              </a:solidFill>
              <a:latin typeface="Swiss 721 BT"/>
            </a:endParaRPr>
          </a:p>
        </p:txBody>
      </p:sp>
    </p:spTree>
    <p:extLst>
      <p:ext uri="{BB962C8B-B14F-4D97-AF65-F5344CB8AC3E}">
        <p14:creationId xmlns:p14="http://schemas.microsoft.com/office/powerpoint/2010/main" val="1243281624"/>
      </p:ext>
    </p:extLst>
  </p:cSld>
  <p:clrMap bg1="lt1" tx1="dk1" bg2="lt2" tx2="dk2" accent1="accent1" accent2="accent2" accent3="accent3" accent4="accent4" accent5="accent5" accent6="accent6" hlink="hlink" folHlink="folHlink"/>
  <p:txStyles>
    <p:titleStyle>
      <a:lvl1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mj-lt"/>
          <a:ea typeface="+mj-ea"/>
          <a:cs typeface="+mj-cs"/>
        </a:defRPr>
      </a:lvl1pPr>
      <a:lvl2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2pPr>
      <a:lvl3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3pPr>
      <a:lvl4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4pPr>
      <a:lvl5pPr algn="ctr" defTabSz="457200" rtl="0" eaLnBrk="1" fontAlgn="base" hangingPunct="1">
        <a:spcBef>
          <a:spcPct val="0"/>
        </a:spcBef>
        <a:spcAft>
          <a:spcPct val="0"/>
        </a:spcAft>
        <a:buClr>
          <a:srgbClr val="000000"/>
        </a:buClr>
        <a:buSzPct val="100000"/>
        <a:buFont typeface="Times New Roman" charset="0"/>
        <a:defRPr sz="3200">
          <a:solidFill>
            <a:srgbClr val="00385A"/>
          </a:solidFill>
          <a:latin typeface="Swiss 721 Black BT" pitchFamily="-112" charset="0"/>
          <a:ea typeface="ＭＳ Ｐゴシック" pitchFamily="-112" charset="-128"/>
          <a:cs typeface="ＭＳ Ｐゴシック" pitchFamily="-112" charset="-128"/>
        </a:defRPr>
      </a:lvl5pPr>
      <a:lvl6pPr marL="25146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6pPr>
      <a:lvl7pPr marL="29718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7pPr>
      <a:lvl8pPr marL="34290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8pPr>
      <a:lvl9pPr marL="3886200" indent="-228600" algn="ctr" defTabSz="457200" rtl="0" eaLnBrk="1" fontAlgn="base" hangingPunct="1">
        <a:spcBef>
          <a:spcPct val="0"/>
        </a:spcBef>
        <a:spcAft>
          <a:spcPct val="0"/>
        </a:spcAft>
        <a:buClr>
          <a:srgbClr val="000000"/>
        </a:buClr>
        <a:buSzPct val="100000"/>
        <a:buFont typeface="Times New Roman" pitchFamily="-112" charset="0"/>
        <a:defRPr sz="3200">
          <a:solidFill>
            <a:srgbClr val="00385A"/>
          </a:solidFill>
          <a:latin typeface="Swiss 721 Black BT" pitchFamily="-112" charset="0"/>
          <a:ea typeface="ＭＳ Ｐゴシック" pitchFamily="-112" charset="-128"/>
          <a:cs typeface="ＭＳ Ｐゴシック" pitchFamily="-112" charset="-128"/>
        </a:defRPr>
      </a:lvl9pPr>
    </p:titleStyle>
    <p:bodyStyle>
      <a:lvl1pPr marL="342900" indent="-342900" algn="l" defTabSz="457200" rtl="0" eaLnBrk="1" fontAlgn="base" hangingPunct="1">
        <a:spcBef>
          <a:spcPts val="800"/>
        </a:spcBef>
        <a:spcAft>
          <a:spcPct val="0"/>
        </a:spcAft>
        <a:buClr>
          <a:srgbClr val="000000"/>
        </a:buClr>
        <a:buSzPct val="100000"/>
        <a:buFont typeface="Times New Roman" charset="0"/>
        <a:defRPr sz="3200">
          <a:solidFill>
            <a:srgbClr val="00385A"/>
          </a:solidFill>
          <a:latin typeface="+mn-lt"/>
          <a:ea typeface="+mn-ea"/>
          <a:cs typeface="+mn-cs"/>
        </a:defRPr>
      </a:lvl1pPr>
      <a:lvl2pPr marL="742950" indent="-285750" algn="l" defTabSz="457200" rtl="0" eaLnBrk="1" fontAlgn="base" hangingPunct="1">
        <a:spcBef>
          <a:spcPts val="700"/>
        </a:spcBef>
        <a:spcAft>
          <a:spcPct val="0"/>
        </a:spcAft>
        <a:buClr>
          <a:srgbClr val="000000"/>
        </a:buClr>
        <a:buSzPct val="100000"/>
        <a:buFont typeface="Times New Roman" charset="0"/>
        <a:defRPr sz="2800">
          <a:solidFill>
            <a:srgbClr val="00385A"/>
          </a:solidFill>
          <a:latin typeface="+mn-lt"/>
          <a:ea typeface="+mn-ea"/>
          <a:cs typeface="+mn-cs"/>
        </a:defRPr>
      </a:lvl2pPr>
      <a:lvl3pPr marL="1143000" indent="-228600" algn="l" defTabSz="457200" rtl="0" eaLnBrk="1" fontAlgn="base" hangingPunct="1">
        <a:spcBef>
          <a:spcPts val="600"/>
        </a:spcBef>
        <a:spcAft>
          <a:spcPct val="0"/>
        </a:spcAft>
        <a:buClr>
          <a:srgbClr val="000000"/>
        </a:buClr>
        <a:buSzPct val="100000"/>
        <a:buFont typeface="Times New Roman" charset="0"/>
        <a:defRPr sz="2400">
          <a:solidFill>
            <a:srgbClr val="00385A"/>
          </a:solidFill>
          <a:latin typeface="+mn-lt"/>
          <a:ea typeface="+mn-ea"/>
          <a:cs typeface="+mn-cs"/>
        </a:defRPr>
      </a:lvl3pPr>
      <a:lvl4pPr marL="1600200" indent="-228600" algn="l" defTabSz="457200" rtl="0" eaLnBrk="1" fontAlgn="base" hangingPunct="1">
        <a:spcBef>
          <a:spcPts val="500"/>
        </a:spcBef>
        <a:spcAft>
          <a:spcPct val="0"/>
        </a:spcAft>
        <a:buClr>
          <a:srgbClr val="000000"/>
        </a:buClr>
        <a:buSzPct val="100000"/>
        <a:buFont typeface="Times New Roman" charset="0"/>
        <a:defRPr sz="2000">
          <a:solidFill>
            <a:srgbClr val="00385A"/>
          </a:solidFill>
          <a:latin typeface="+mn-lt"/>
          <a:ea typeface="+mn-ea"/>
          <a:cs typeface="+mn-cs"/>
        </a:defRPr>
      </a:lvl4pPr>
      <a:lvl5pPr marL="2057400" indent="-228600" algn="l" defTabSz="457200" rtl="0" eaLnBrk="1" fontAlgn="base" hangingPunct="1">
        <a:spcBef>
          <a:spcPts val="500"/>
        </a:spcBef>
        <a:spcAft>
          <a:spcPct val="0"/>
        </a:spcAft>
        <a:buClr>
          <a:srgbClr val="000000"/>
        </a:buClr>
        <a:buSzPct val="100000"/>
        <a:buFont typeface="Times New Roman" charset="0"/>
        <a:defRPr sz="2000">
          <a:solidFill>
            <a:srgbClr val="00385A"/>
          </a:solidFill>
          <a:latin typeface="+mn-lt"/>
          <a:ea typeface="+mn-ea"/>
          <a:cs typeface="+mn-cs"/>
        </a:defRPr>
      </a:lvl5pPr>
      <a:lvl6pPr marL="25146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6pPr>
      <a:lvl7pPr marL="29718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7pPr>
      <a:lvl8pPr marL="34290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8pPr>
      <a:lvl9pPr marL="3886200" indent="-228600" algn="l" defTabSz="457200" rtl="0" eaLnBrk="1" fontAlgn="base" hangingPunct="1">
        <a:spcBef>
          <a:spcPts val="500"/>
        </a:spcBef>
        <a:spcAft>
          <a:spcPct val="0"/>
        </a:spcAft>
        <a:buClr>
          <a:srgbClr val="000000"/>
        </a:buClr>
        <a:buSzPct val="100000"/>
        <a:buFont typeface="Times New Roman" pitchFamily="-112" charset="0"/>
        <a:defRPr sz="2000">
          <a:solidFill>
            <a:srgbClr val="00385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27093"/>
            <a:ext cx="10515600" cy="14017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228850"/>
            <a:ext cx="10515600" cy="42481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7880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1C06FF-4BC8-4C50-81C6-F71AB1B1F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AE8397-7521-4DC3-A872-91A52FFBF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6EE98-E213-4856-B039-E3EF45F25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7F3E5-CF37-42FD-B4B1-DBC099FC5FD1}" type="datetimeFigureOut">
              <a:rPr lang="en-US" smtClean="0"/>
              <a:t>12/6/2022</a:t>
            </a:fld>
            <a:endParaRPr lang="en-US"/>
          </a:p>
        </p:txBody>
      </p:sp>
      <p:sp>
        <p:nvSpPr>
          <p:cNvPr id="5" name="Footer Placeholder 4">
            <a:extLst>
              <a:ext uri="{FF2B5EF4-FFF2-40B4-BE49-F238E27FC236}">
                <a16:creationId xmlns:a16="http://schemas.microsoft.com/office/drawing/2014/main" id="{4DA74411-F84A-4668-91D8-C39EBEACE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EDF728-69C1-4ACC-9572-A22E7BD5E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CCC40-2F36-448A-B238-CB4245289196}" type="slidenum">
              <a:rPr lang="en-US" smtClean="0"/>
              <a:t>‹#›</a:t>
            </a:fld>
            <a:endParaRPr lang="en-US"/>
          </a:p>
        </p:txBody>
      </p:sp>
    </p:spTree>
    <p:extLst>
      <p:ext uri="{BB962C8B-B14F-4D97-AF65-F5344CB8AC3E}">
        <p14:creationId xmlns:p14="http://schemas.microsoft.com/office/powerpoint/2010/main" val="40327014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981200" y="262405"/>
            <a:ext cx="8229600" cy="4525962"/>
          </a:xfrm>
        </p:spPr>
        <p:txBody>
          <a:bodyPr/>
          <a:lstStyle/>
          <a:p>
            <a:pPr eaLnBrk="1" hangingPunct="1"/>
            <a:r>
              <a:rPr lang="en-US" sz="5200" dirty="0">
                <a:solidFill>
                  <a:schemeClr val="tx1"/>
                </a:solidFill>
                <a:latin typeface="Goudy Old Style" panose="02020502050305020303" pitchFamily="18" charset="0"/>
              </a:rPr>
              <a:t>YCFC&amp;WCD</a:t>
            </a:r>
            <a:br>
              <a:rPr lang="en-US" sz="5200" dirty="0">
                <a:solidFill>
                  <a:schemeClr val="tx1"/>
                </a:solidFill>
                <a:latin typeface="Goudy Old Style" panose="02020502050305020303" pitchFamily="18" charset="0"/>
              </a:rPr>
            </a:br>
            <a:r>
              <a:rPr lang="en-US" sz="5200" dirty="0">
                <a:solidFill>
                  <a:schemeClr val="tx1"/>
                </a:solidFill>
                <a:latin typeface="Goudy Old Style" panose="02020502050305020303" pitchFamily="18" charset="0"/>
              </a:rPr>
              <a:t>BOARD OF DIRECTORS</a:t>
            </a:r>
            <a:br>
              <a:rPr lang="en-US" dirty="0">
                <a:solidFill>
                  <a:schemeClr val="tx1"/>
                </a:solidFill>
              </a:rPr>
            </a:br>
            <a:br>
              <a:rPr lang="en-US" dirty="0">
                <a:solidFill>
                  <a:schemeClr val="tx1"/>
                </a:solidFill>
              </a:rPr>
            </a:br>
            <a:r>
              <a:rPr lang="en-US" dirty="0">
                <a:solidFill>
                  <a:schemeClr val="tx1"/>
                </a:solidFill>
                <a:latin typeface="Goudy Old Style" panose="02020502050305020303" pitchFamily="18" charset="0"/>
              </a:rPr>
              <a:t>December 6, 2022</a:t>
            </a:r>
          </a:p>
        </p:txBody>
      </p:sp>
      <p:pic>
        <p:nvPicPr>
          <p:cNvPr id="3" name="Picture 2">
            <a:extLst>
              <a:ext uri="{FF2B5EF4-FFF2-40B4-BE49-F238E27FC236}">
                <a16:creationId xmlns:a16="http://schemas.microsoft.com/office/drawing/2014/main" id="{F69964F7-5D18-47B4-B234-9DF410B7C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572000"/>
            <a:ext cx="1066800" cy="20835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715-79B8-4665-9403-9FF720639CAB}"/>
              </a:ext>
            </a:extLst>
          </p:cNvPr>
          <p:cNvSpPr>
            <a:spLocks noGrp="1"/>
          </p:cNvSpPr>
          <p:nvPr>
            <p:ph type="title"/>
          </p:nvPr>
        </p:nvSpPr>
        <p:spPr>
          <a:xfrm>
            <a:off x="1115568" y="548640"/>
            <a:ext cx="10168128" cy="1179576"/>
          </a:xfrm>
        </p:spPr>
        <p:txBody>
          <a:bodyPr>
            <a:normAutofit/>
          </a:bodyPr>
          <a:lstStyle/>
          <a:p>
            <a:r>
              <a:rPr lang="en-US" sz="4000" u="sng" dirty="0">
                <a:latin typeface="Garamond" panose="02020404030301010803" pitchFamily="18" charset="0"/>
              </a:rPr>
              <a:t>Updated Schedule – Phase 2</a:t>
            </a:r>
          </a:p>
        </p:txBody>
      </p:sp>
      <p:sp>
        <p:nvSpPr>
          <p:cNvPr id="3" name="Content Placeholder 2">
            <a:extLst>
              <a:ext uri="{FF2B5EF4-FFF2-40B4-BE49-F238E27FC236}">
                <a16:creationId xmlns:a16="http://schemas.microsoft.com/office/drawing/2014/main" id="{8865C0F3-94D2-44AB-A7F0-01D1D854ADD7}"/>
              </a:ext>
            </a:extLst>
          </p:cNvPr>
          <p:cNvSpPr>
            <a:spLocks noGrp="1"/>
          </p:cNvSpPr>
          <p:nvPr>
            <p:ph idx="1"/>
          </p:nvPr>
        </p:nvSpPr>
        <p:spPr>
          <a:xfrm>
            <a:off x="1196092" y="1836211"/>
            <a:ext cx="10168128" cy="4732372"/>
          </a:xfrm>
        </p:spPr>
        <p:txBody>
          <a:bodyPr>
            <a:normAutofit/>
          </a:bodyPr>
          <a:lstStyle/>
          <a:p>
            <a:r>
              <a:rPr lang="en-US" sz="2200" dirty="0">
                <a:latin typeface="Garamond" panose="02020404030301010803" pitchFamily="18" charset="0"/>
              </a:rPr>
              <a:t>January 3, 2022: Presentation on Preliminary Engineer’s Report</a:t>
            </a:r>
          </a:p>
          <a:p>
            <a:pPr lvl="1"/>
            <a:r>
              <a:rPr lang="en-US" sz="1800" dirty="0">
                <a:latin typeface="Garamond" panose="02020404030301010803" pitchFamily="18" charset="0"/>
              </a:rPr>
              <a:t>BOD Resolution of Prop. 218 Procedures</a:t>
            </a:r>
          </a:p>
          <a:p>
            <a:pPr lvl="1"/>
            <a:r>
              <a:rPr lang="en-US" sz="1800" dirty="0">
                <a:latin typeface="Garamond" panose="02020404030301010803" pitchFamily="18" charset="0"/>
              </a:rPr>
              <a:t>BOD Adopt Resolution of Intention</a:t>
            </a:r>
          </a:p>
          <a:p>
            <a:pPr lvl="1"/>
            <a:r>
              <a:rPr lang="en-US" sz="1800" dirty="0">
                <a:latin typeface="Garamond" panose="02020404030301010803" pitchFamily="18" charset="0"/>
              </a:rPr>
              <a:t>BOD Set Public Hearing for Special Benefit Ballot Tabulation (March 7, 2022)</a:t>
            </a:r>
          </a:p>
          <a:p>
            <a:pPr lvl="1"/>
            <a:endParaRPr lang="en-US" sz="1400" dirty="0">
              <a:latin typeface="Garamond" panose="02020404030301010803" pitchFamily="18" charset="0"/>
            </a:endParaRPr>
          </a:p>
          <a:p>
            <a:pPr lvl="1"/>
            <a:endParaRPr lang="en-US" sz="2200" dirty="0">
              <a:latin typeface="Garamond" panose="02020404030301010803" pitchFamily="18" charset="0"/>
            </a:endParaRPr>
          </a:p>
        </p:txBody>
      </p:sp>
    </p:spTree>
    <p:extLst>
      <p:ext uri="{BB962C8B-B14F-4D97-AF65-F5344CB8AC3E}">
        <p14:creationId xmlns:p14="http://schemas.microsoft.com/office/powerpoint/2010/main" val="2229321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715-79B8-4665-9403-9FF720639CAB}"/>
              </a:ext>
            </a:extLst>
          </p:cNvPr>
          <p:cNvSpPr>
            <a:spLocks noGrp="1"/>
          </p:cNvSpPr>
          <p:nvPr>
            <p:ph type="title"/>
          </p:nvPr>
        </p:nvSpPr>
        <p:spPr>
          <a:xfrm>
            <a:off x="1115568" y="548640"/>
            <a:ext cx="10168128" cy="1179576"/>
          </a:xfrm>
        </p:spPr>
        <p:txBody>
          <a:bodyPr>
            <a:normAutofit/>
          </a:bodyPr>
          <a:lstStyle/>
          <a:p>
            <a:r>
              <a:rPr lang="en-US" sz="4000" u="sng" dirty="0">
                <a:latin typeface="Garamond" panose="02020404030301010803" pitchFamily="18" charset="0"/>
              </a:rPr>
              <a:t>Updated Schedule – Phase 2</a:t>
            </a:r>
          </a:p>
        </p:txBody>
      </p:sp>
      <p:sp>
        <p:nvSpPr>
          <p:cNvPr id="3" name="Content Placeholder 2">
            <a:extLst>
              <a:ext uri="{FF2B5EF4-FFF2-40B4-BE49-F238E27FC236}">
                <a16:creationId xmlns:a16="http://schemas.microsoft.com/office/drawing/2014/main" id="{8865C0F3-94D2-44AB-A7F0-01D1D854ADD7}"/>
              </a:ext>
            </a:extLst>
          </p:cNvPr>
          <p:cNvSpPr>
            <a:spLocks noGrp="1"/>
          </p:cNvSpPr>
          <p:nvPr>
            <p:ph idx="1"/>
          </p:nvPr>
        </p:nvSpPr>
        <p:spPr>
          <a:xfrm>
            <a:off x="1196092" y="1836211"/>
            <a:ext cx="10168128" cy="4732372"/>
          </a:xfrm>
        </p:spPr>
        <p:txBody>
          <a:bodyPr>
            <a:normAutofit/>
          </a:bodyPr>
          <a:lstStyle/>
          <a:p>
            <a:r>
              <a:rPr lang="en-US" sz="2200" dirty="0">
                <a:latin typeface="Garamond" panose="02020404030301010803" pitchFamily="18" charset="0"/>
              </a:rPr>
              <a:t>January 3, 2022: Presentation on Preliminary Engineer’s Report</a:t>
            </a:r>
          </a:p>
          <a:p>
            <a:pPr lvl="1"/>
            <a:r>
              <a:rPr lang="en-US" sz="1800" dirty="0">
                <a:latin typeface="Garamond" panose="02020404030301010803" pitchFamily="18" charset="0"/>
              </a:rPr>
              <a:t>BOD Resolution of Prop. 218 Procedures</a:t>
            </a:r>
          </a:p>
          <a:p>
            <a:pPr lvl="1"/>
            <a:r>
              <a:rPr lang="en-US" sz="1800" dirty="0">
                <a:latin typeface="Garamond" panose="02020404030301010803" pitchFamily="18" charset="0"/>
              </a:rPr>
              <a:t>BOD Adopt Resolution of Intention</a:t>
            </a:r>
          </a:p>
          <a:p>
            <a:pPr lvl="1"/>
            <a:r>
              <a:rPr lang="en-US" sz="1800" dirty="0">
                <a:latin typeface="Garamond" panose="02020404030301010803" pitchFamily="18" charset="0"/>
              </a:rPr>
              <a:t>BOD Set Public Hearing for Special Benefit Ballot Tabulation (March 7, 2022)</a:t>
            </a:r>
          </a:p>
          <a:p>
            <a:pPr lvl="1"/>
            <a:endParaRPr lang="en-US" sz="1400" dirty="0">
              <a:latin typeface="Garamond" panose="02020404030301010803" pitchFamily="18" charset="0"/>
            </a:endParaRPr>
          </a:p>
          <a:p>
            <a:r>
              <a:rPr lang="en-US" sz="2200" dirty="0">
                <a:latin typeface="Garamond" panose="02020404030301010803" pitchFamily="18" charset="0"/>
              </a:rPr>
              <a:t>January 11-February 25, 2022: Special Benefit Balloting Period</a:t>
            </a:r>
          </a:p>
          <a:p>
            <a:pPr lvl="1"/>
            <a:r>
              <a:rPr lang="en-US" sz="1800" dirty="0">
                <a:latin typeface="Garamond" panose="02020404030301010803" pitchFamily="18" charset="0"/>
              </a:rPr>
              <a:t>January 11 and January 25 public outreach meetings</a:t>
            </a:r>
          </a:p>
          <a:p>
            <a:pPr marL="0" indent="0">
              <a:buNone/>
            </a:pPr>
            <a:endParaRPr lang="en-US" sz="1400" dirty="0">
              <a:latin typeface="Garamond" panose="02020404030301010803" pitchFamily="18" charset="0"/>
            </a:endParaRPr>
          </a:p>
          <a:p>
            <a:pPr lvl="1"/>
            <a:endParaRPr lang="en-US" sz="2200" dirty="0">
              <a:latin typeface="Garamond" panose="02020404030301010803" pitchFamily="18" charset="0"/>
            </a:endParaRPr>
          </a:p>
        </p:txBody>
      </p:sp>
    </p:spTree>
    <p:extLst>
      <p:ext uri="{BB962C8B-B14F-4D97-AF65-F5344CB8AC3E}">
        <p14:creationId xmlns:p14="http://schemas.microsoft.com/office/powerpoint/2010/main" val="4118133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715-79B8-4665-9403-9FF720639CAB}"/>
              </a:ext>
            </a:extLst>
          </p:cNvPr>
          <p:cNvSpPr>
            <a:spLocks noGrp="1"/>
          </p:cNvSpPr>
          <p:nvPr>
            <p:ph type="title"/>
          </p:nvPr>
        </p:nvSpPr>
        <p:spPr>
          <a:xfrm>
            <a:off x="1115568" y="548640"/>
            <a:ext cx="10168128" cy="1179576"/>
          </a:xfrm>
        </p:spPr>
        <p:txBody>
          <a:bodyPr>
            <a:normAutofit/>
          </a:bodyPr>
          <a:lstStyle/>
          <a:p>
            <a:r>
              <a:rPr lang="en-US" sz="4000" u="sng" dirty="0">
                <a:latin typeface="Garamond" panose="02020404030301010803" pitchFamily="18" charset="0"/>
              </a:rPr>
              <a:t>Updated Schedule – Phase 2</a:t>
            </a:r>
          </a:p>
        </p:txBody>
      </p:sp>
      <p:sp>
        <p:nvSpPr>
          <p:cNvPr id="3" name="Content Placeholder 2">
            <a:extLst>
              <a:ext uri="{FF2B5EF4-FFF2-40B4-BE49-F238E27FC236}">
                <a16:creationId xmlns:a16="http://schemas.microsoft.com/office/drawing/2014/main" id="{8865C0F3-94D2-44AB-A7F0-01D1D854ADD7}"/>
              </a:ext>
            </a:extLst>
          </p:cNvPr>
          <p:cNvSpPr>
            <a:spLocks noGrp="1"/>
          </p:cNvSpPr>
          <p:nvPr>
            <p:ph idx="1"/>
          </p:nvPr>
        </p:nvSpPr>
        <p:spPr>
          <a:xfrm>
            <a:off x="1196092" y="1836211"/>
            <a:ext cx="10168128" cy="4732372"/>
          </a:xfrm>
        </p:spPr>
        <p:txBody>
          <a:bodyPr>
            <a:normAutofit/>
          </a:bodyPr>
          <a:lstStyle/>
          <a:p>
            <a:r>
              <a:rPr lang="en-US" sz="2200" dirty="0">
                <a:latin typeface="Garamond" panose="02020404030301010803" pitchFamily="18" charset="0"/>
              </a:rPr>
              <a:t>January 3, 2022: Presentation on Preliminary Engineer’s Report</a:t>
            </a:r>
          </a:p>
          <a:p>
            <a:pPr lvl="1"/>
            <a:r>
              <a:rPr lang="en-US" sz="1800" dirty="0">
                <a:latin typeface="Garamond" panose="02020404030301010803" pitchFamily="18" charset="0"/>
              </a:rPr>
              <a:t>BOD Resolution of Prop. 218 Procedures</a:t>
            </a:r>
          </a:p>
          <a:p>
            <a:pPr lvl="1"/>
            <a:r>
              <a:rPr lang="en-US" sz="1800" dirty="0">
                <a:latin typeface="Garamond" panose="02020404030301010803" pitchFamily="18" charset="0"/>
              </a:rPr>
              <a:t>BOD Adopt Resolution of Intention</a:t>
            </a:r>
          </a:p>
          <a:p>
            <a:pPr lvl="1"/>
            <a:r>
              <a:rPr lang="en-US" sz="1800" dirty="0">
                <a:latin typeface="Garamond" panose="02020404030301010803" pitchFamily="18" charset="0"/>
              </a:rPr>
              <a:t>BOD Set Public Hearing for Special Benefit Ballot Tabulation (March 7, 2022)</a:t>
            </a:r>
          </a:p>
          <a:p>
            <a:pPr lvl="1"/>
            <a:endParaRPr lang="en-US" sz="1400" dirty="0">
              <a:latin typeface="Garamond" panose="02020404030301010803" pitchFamily="18" charset="0"/>
            </a:endParaRPr>
          </a:p>
          <a:p>
            <a:r>
              <a:rPr lang="en-US" sz="2200" dirty="0">
                <a:latin typeface="Garamond" panose="02020404030301010803" pitchFamily="18" charset="0"/>
              </a:rPr>
              <a:t>January 11-February 25, 2022: Special Benefit Balloting Period</a:t>
            </a:r>
          </a:p>
          <a:p>
            <a:pPr lvl="1"/>
            <a:r>
              <a:rPr lang="en-US" sz="1800" dirty="0">
                <a:latin typeface="Garamond" panose="02020404030301010803" pitchFamily="18" charset="0"/>
              </a:rPr>
              <a:t>January 11 and January 25 public outreach meetings</a:t>
            </a:r>
          </a:p>
          <a:p>
            <a:pPr marL="0" indent="0">
              <a:buNone/>
            </a:pPr>
            <a:r>
              <a:rPr lang="en-US" sz="1400" dirty="0">
                <a:latin typeface="Garamond" panose="02020404030301010803" pitchFamily="18" charset="0"/>
              </a:rPr>
              <a:t>	</a:t>
            </a:r>
          </a:p>
          <a:p>
            <a:r>
              <a:rPr lang="en-US" sz="2200" dirty="0">
                <a:latin typeface="Garamond" panose="02020404030301010803" pitchFamily="18" charset="0"/>
              </a:rPr>
              <a:t>March 7, 2022: Public Hearing for Assessment Adoption Determination</a:t>
            </a:r>
          </a:p>
          <a:p>
            <a:pPr lvl="1"/>
            <a:r>
              <a:rPr lang="en-US" sz="1800" dirty="0">
                <a:latin typeface="Garamond" panose="02020404030301010803" pitchFamily="18" charset="0"/>
              </a:rPr>
              <a:t>Tabulate ballots and certify results</a:t>
            </a:r>
          </a:p>
          <a:p>
            <a:pPr lvl="1"/>
            <a:r>
              <a:rPr lang="en-US" sz="1800" dirty="0">
                <a:latin typeface="Garamond" panose="02020404030301010803" pitchFamily="18" charset="0"/>
              </a:rPr>
              <a:t>Presentation of Draft COS Study (w/ or w/o assessment)</a:t>
            </a:r>
          </a:p>
          <a:p>
            <a:pPr lvl="1"/>
            <a:r>
              <a:rPr lang="en-US" sz="1800" dirty="0">
                <a:latin typeface="Garamond" panose="02020404030301010803" pitchFamily="18" charset="0"/>
              </a:rPr>
              <a:t>BOD Acceptance of COS Study </a:t>
            </a:r>
          </a:p>
          <a:p>
            <a:pPr lvl="1"/>
            <a:r>
              <a:rPr lang="en-US" sz="1800" dirty="0">
                <a:latin typeface="Garamond" panose="02020404030301010803" pitchFamily="18" charset="0"/>
              </a:rPr>
              <a:t>BOD Set Public Hearing for Setting New Volumetric Rate (May 1, 2022)</a:t>
            </a:r>
          </a:p>
          <a:p>
            <a:pPr lvl="1"/>
            <a:endParaRPr lang="en-US" sz="1400" dirty="0">
              <a:latin typeface="Garamond" panose="02020404030301010803" pitchFamily="18" charset="0"/>
            </a:endParaRPr>
          </a:p>
          <a:p>
            <a:pPr lvl="1"/>
            <a:endParaRPr lang="en-US" sz="2200" dirty="0">
              <a:latin typeface="Garamond" panose="02020404030301010803" pitchFamily="18" charset="0"/>
            </a:endParaRPr>
          </a:p>
        </p:txBody>
      </p:sp>
    </p:spTree>
    <p:extLst>
      <p:ext uri="{BB962C8B-B14F-4D97-AF65-F5344CB8AC3E}">
        <p14:creationId xmlns:p14="http://schemas.microsoft.com/office/powerpoint/2010/main" val="1288670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715-79B8-4665-9403-9FF720639CAB}"/>
              </a:ext>
            </a:extLst>
          </p:cNvPr>
          <p:cNvSpPr>
            <a:spLocks noGrp="1"/>
          </p:cNvSpPr>
          <p:nvPr>
            <p:ph type="title"/>
          </p:nvPr>
        </p:nvSpPr>
        <p:spPr>
          <a:xfrm>
            <a:off x="1115568" y="548640"/>
            <a:ext cx="10168128" cy="1179576"/>
          </a:xfrm>
        </p:spPr>
        <p:txBody>
          <a:bodyPr>
            <a:normAutofit/>
          </a:bodyPr>
          <a:lstStyle/>
          <a:p>
            <a:r>
              <a:rPr lang="en-US" sz="4000" u="sng" dirty="0">
                <a:latin typeface="Garamond" panose="02020404030301010803" pitchFamily="18" charset="0"/>
              </a:rPr>
              <a:t>Updated Schedule – Phase 2</a:t>
            </a:r>
          </a:p>
        </p:txBody>
      </p:sp>
      <p:sp>
        <p:nvSpPr>
          <p:cNvPr id="3" name="Content Placeholder 2">
            <a:extLst>
              <a:ext uri="{FF2B5EF4-FFF2-40B4-BE49-F238E27FC236}">
                <a16:creationId xmlns:a16="http://schemas.microsoft.com/office/drawing/2014/main" id="{8865C0F3-94D2-44AB-A7F0-01D1D854ADD7}"/>
              </a:ext>
            </a:extLst>
          </p:cNvPr>
          <p:cNvSpPr>
            <a:spLocks noGrp="1"/>
          </p:cNvSpPr>
          <p:nvPr>
            <p:ph idx="1"/>
          </p:nvPr>
        </p:nvSpPr>
        <p:spPr>
          <a:xfrm>
            <a:off x="1196092" y="1836211"/>
            <a:ext cx="10168128" cy="4732372"/>
          </a:xfrm>
        </p:spPr>
        <p:txBody>
          <a:bodyPr>
            <a:normAutofit fontScale="92500" lnSpcReduction="10000"/>
          </a:bodyPr>
          <a:lstStyle/>
          <a:p>
            <a:r>
              <a:rPr lang="en-US" sz="2200" dirty="0">
                <a:latin typeface="Garamond" panose="02020404030301010803" pitchFamily="18" charset="0"/>
              </a:rPr>
              <a:t>January 3, 2022: Presentation on Preliminary Engineer’s Report</a:t>
            </a:r>
          </a:p>
          <a:p>
            <a:pPr lvl="1"/>
            <a:r>
              <a:rPr lang="en-US" sz="1800" dirty="0">
                <a:latin typeface="Garamond" panose="02020404030301010803" pitchFamily="18" charset="0"/>
              </a:rPr>
              <a:t>BOD Resolution of Prop. 218 Procedures</a:t>
            </a:r>
          </a:p>
          <a:p>
            <a:pPr lvl="1"/>
            <a:r>
              <a:rPr lang="en-US" sz="1800" dirty="0">
                <a:latin typeface="Garamond" panose="02020404030301010803" pitchFamily="18" charset="0"/>
              </a:rPr>
              <a:t>BOD Adopt Resolution of Intention</a:t>
            </a:r>
          </a:p>
          <a:p>
            <a:pPr lvl="1"/>
            <a:r>
              <a:rPr lang="en-US" sz="1800" dirty="0">
                <a:latin typeface="Garamond" panose="02020404030301010803" pitchFamily="18" charset="0"/>
              </a:rPr>
              <a:t>BOD Set Public Hearing for Special Benefit Ballot Tabulation (March 7, 2022)</a:t>
            </a:r>
          </a:p>
          <a:p>
            <a:pPr lvl="1"/>
            <a:endParaRPr lang="en-US" sz="1400" dirty="0">
              <a:latin typeface="Garamond" panose="02020404030301010803" pitchFamily="18" charset="0"/>
            </a:endParaRPr>
          </a:p>
          <a:p>
            <a:r>
              <a:rPr lang="en-US" sz="2200" dirty="0">
                <a:latin typeface="Garamond" panose="02020404030301010803" pitchFamily="18" charset="0"/>
              </a:rPr>
              <a:t>January 11-February 25, 2022: Special Benefit Balloting Period</a:t>
            </a:r>
          </a:p>
          <a:p>
            <a:pPr lvl="1"/>
            <a:r>
              <a:rPr lang="en-US" sz="1800" dirty="0">
                <a:latin typeface="Garamond" panose="02020404030301010803" pitchFamily="18" charset="0"/>
              </a:rPr>
              <a:t>January 11 and January 25 public outreach meetings</a:t>
            </a:r>
          </a:p>
          <a:p>
            <a:pPr marL="0" indent="0">
              <a:buNone/>
            </a:pPr>
            <a:endParaRPr lang="en-US" sz="1400" dirty="0">
              <a:latin typeface="Garamond" panose="02020404030301010803" pitchFamily="18" charset="0"/>
            </a:endParaRPr>
          </a:p>
          <a:p>
            <a:r>
              <a:rPr lang="en-US" sz="2200" dirty="0">
                <a:latin typeface="Garamond" panose="02020404030301010803" pitchFamily="18" charset="0"/>
              </a:rPr>
              <a:t>March 7, 2022: Public Hearing for Assessment Adoption Determination</a:t>
            </a:r>
          </a:p>
          <a:p>
            <a:pPr lvl="1"/>
            <a:r>
              <a:rPr lang="en-US" sz="1800" dirty="0">
                <a:latin typeface="Garamond" panose="02020404030301010803" pitchFamily="18" charset="0"/>
              </a:rPr>
              <a:t>Tabulate ballots and certify results</a:t>
            </a:r>
          </a:p>
          <a:p>
            <a:pPr lvl="1"/>
            <a:r>
              <a:rPr lang="en-US" sz="1800" dirty="0">
                <a:latin typeface="Garamond" panose="02020404030301010803" pitchFamily="18" charset="0"/>
              </a:rPr>
              <a:t>Presentation of Draft COS Study (w/ or w/o assessment)</a:t>
            </a:r>
          </a:p>
          <a:p>
            <a:pPr lvl="1"/>
            <a:r>
              <a:rPr lang="en-US" sz="1800" dirty="0">
                <a:latin typeface="Garamond" panose="02020404030301010803" pitchFamily="18" charset="0"/>
              </a:rPr>
              <a:t>BOD Acceptance of COS Study </a:t>
            </a:r>
          </a:p>
          <a:p>
            <a:pPr lvl="1"/>
            <a:r>
              <a:rPr lang="en-US" sz="1800" dirty="0">
                <a:latin typeface="Garamond" panose="02020404030301010803" pitchFamily="18" charset="0"/>
              </a:rPr>
              <a:t>BOD Set Public Hearing for Setting New Volumetric Rate (May 1, 2022)</a:t>
            </a:r>
          </a:p>
          <a:p>
            <a:pPr lvl="1"/>
            <a:endParaRPr lang="en-US" sz="1400" dirty="0">
              <a:latin typeface="Garamond" panose="02020404030301010803" pitchFamily="18" charset="0"/>
            </a:endParaRPr>
          </a:p>
          <a:p>
            <a:r>
              <a:rPr lang="en-US" sz="2200" dirty="0">
                <a:latin typeface="Garamond" panose="02020404030301010803" pitchFamily="18" charset="0"/>
              </a:rPr>
              <a:t>May 1, 2022: Presentation on Final Cost-of-Service Study</a:t>
            </a:r>
          </a:p>
          <a:p>
            <a:pPr lvl="1"/>
            <a:r>
              <a:rPr lang="en-US" sz="1800" dirty="0">
                <a:latin typeface="Garamond" panose="02020404030301010803" pitchFamily="18" charset="0"/>
              </a:rPr>
              <a:t>BOD Adopt and Publish New Water Rates</a:t>
            </a:r>
          </a:p>
          <a:p>
            <a:pPr lvl="1"/>
            <a:endParaRPr lang="en-US" sz="2200" dirty="0">
              <a:latin typeface="Garamond" panose="02020404030301010803" pitchFamily="18" charset="0"/>
            </a:endParaRPr>
          </a:p>
        </p:txBody>
      </p:sp>
    </p:spTree>
    <p:extLst>
      <p:ext uri="{BB962C8B-B14F-4D97-AF65-F5344CB8AC3E}">
        <p14:creationId xmlns:p14="http://schemas.microsoft.com/office/powerpoint/2010/main" val="142281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10886"/>
            <a:ext cx="11734800" cy="6847114"/>
          </a:xfrm>
        </p:spPr>
        <p:txBody>
          <a:bodyPr/>
          <a:lstStyle/>
          <a:p>
            <a:pPr eaLnBrk="1" hangingPunct="1"/>
            <a:br>
              <a:rPr lang="en-US" sz="4800" dirty="0">
                <a:solidFill>
                  <a:schemeClr val="tx1"/>
                </a:solidFill>
              </a:rPr>
            </a:br>
            <a:br>
              <a:rPr lang="en-US" sz="4800" dirty="0">
                <a:solidFill>
                  <a:schemeClr val="tx1"/>
                </a:solidFill>
              </a:rPr>
            </a:br>
            <a:r>
              <a:rPr lang="en-US" sz="4000" dirty="0">
                <a:solidFill>
                  <a:schemeClr val="tx1"/>
                </a:solidFill>
              </a:rPr>
              <a:t>Agenda Item #5</a:t>
            </a:r>
            <a:br>
              <a:rPr lang="en-US" sz="4000" dirty="0">
                <a:solidFill>
                  <a:schemeClr val="tx1"/>
                </a:solidFill>
              </a:rPr>
            </a:br>
            <a:br>
              <a:rPr lang="en-US" sz="4000" dirty="0">
                <a:solidFill>
                  <a:schemeClr val="tx1"/>
                </a:solidFill>
              </a:rPr>
            </a:br>
            <a:r>
              <a:rPr lang="en-US" sz="4000" dirty="0">
                <a:solidFill>
                  <a:schemeClr val="tx1"/>
                </a:solidFill>
              </a:rPr>
              <a:t>Directors’ Reports</a:t>
            </a:r>
            <a:br>
              <a:rPr lang="en-US" sz="4000" dirty="0">
                <a:solidFill>
                  <a:schemeClr val="tx1"/>
                </a:solidFill>
              </a:rPr>
            </a:br>
            <a:br>
              <a:rPr lang="en-US" sz="4000" dirty="0">
                <a:solidFill>
                  <a:schemeClr val="tx1"/>
                </a:solidFill>
              </a:rPr>
            </a:br>
            <a:r>
              <a:rPr lang="en-US" sz="3200" dirty="0">
                <a:solidFill>
                  <a:schemeClr val="tx1"/>
                </a:solidFill>
              </a:rPr>
              <a:t>Report on Meetings and Conferences Attended During the Prior Month on Behalf of the District</a:t>
            </a:r>
            <a:br>
              <a:rPr lang="en-US" sz="3200" dirty="0">
                <a:solidFill>
                  <a:schemeClr val="tx1"/>
                </a:solidFill>
              </a:rPr>
            </a:br>
            <a:br>
              <a:rPr lang="en-US" sz="3200" dirty="0">
                <a:solidFill>
                  <a:schemeClr val="tx1"/>
                </a:solidFill>
              </a:rPr>
            </a:br>
            <a:br>
              <a:rPr lang="en-US" sz="2000" dirty="0"/>
            </a:br>
            <a:br>
              <a:rPr lang="en-US" sz="2000" dirty="0">
                <a:solidFill>
                  <a:schemeClr val="tx1"/>
                </a:solidFill>
              </a:rPr>
            </a:br>
            <a:r>
              <a:rPr lang="en-US" sz="2000" dirty="0">
                <a:solidFill>
                  <a:schemeClr val="tx1"/>
                </a:solidFill>
              </a:rPr>
              <a:t>i. Outreach Committee Meeting with Focus Group (November 10) </a:t>
            </a:r>
            <a:br>
              <a:rPr lang="en-US" sz="2000" dirty="0">
                <a:solidFill>
                  <a:schemeClr val="tx1"/>
                </a:solidFill>
              </a:rPr>
            </a:br>
            <a:r>
              <a:rPr lang="en-US" sz="2000" dirty="0">
                <a:solidFill>
                  <a:schemeClr val="tx1"/>
                </a:solidFill>
              </a:rPr>
              <a:t>ii. ACWA Fall Conference (November 28-December 1)</a:t>
            </a:r>
            <a:br>
              <a:rPr lang="en-US" sz="2000" dirty="0">
                <a:solidFill>
                  <a:schemeClr val="tx1"/>
                </a:solidFill>
              </a:rPr>
            </a:br>
            <a:r>
              <a:rPr lang="en-US" sz="2000" dirty="0">
                <a:solidFill>
                  <a:schemeClr val="tx1"/>
                </a:solidFill>
              </a:rPr>
              <a:t>iii. NCWA Board Meeting and Groundwater Meetings, Winter Water Rights Committee Meeting and Meeting with Karla Nemeth to Discuss VA Conceptual Proposal and (November 2, 10, 17, and 21)</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400" dirty="0">
              <a:solidFill>
                <a:schemeClr val="tx1"/>
              </a:solidFill>
            </a:endParaRPr>
          </a:p>
        </p:txBody>
      </p:sp>
    </p:spTree>
    <p:extLst>
      <p:ext uri="{BB962C8B-B14F-4D97-AF65-F5344CB8AC3E}">
        <p14:creationId xmlns:p14="http://schemas.microsoft.com/office/powerpoint/2010/main" val="253941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47800" y="10886"/>
            <a:ext cx="9296400" cy="6847114"/>
          </a:xfrm>
        </p:spPr>
        <p:txBody>
          <a:bodyPr/>
          <a:lstStyle/>
          <a:p>
            <a:pPr eaLnBrk="1" hangingPunct="1"/>
            <a:r>
              <a:rPr lang="en-US" sz="4000" dirty="0">
                <a:solidFill>
                  <a:schemeClr val="tx1"/>
                </a:solidFill>
              </a:rPr>
              <a:t>Agenda Item #6</a:t>
            </a:r>
            <a:br>
              <a:rPr lang="en-US" sz="4000" dirty="0">
                <a:solidFill>
                  <a:schemeClr val="tx1"/>
                </a:solidFill>
              </a:rPr>
            </a:br>
            <a:br>
              <a:rPr lang="en-US" sz="4000" dirty="0">
                <a:solidFill>
                  <a:schemeClr val="tx1"/>
                </a:solidFill>
              </a:rPr>
            </a:br>
            <a:r>
              <a:rPr lang="en-US" sz="4000" dirty="0">
                <a:solidFill>
                  <a:schemeClr val="tx1"/>
                </a:solidFill>
              </a:rPr>
              <a:t>Attorney’s Reports</a:t>
            </a:r>
            <a:br>
              <a:rPr lang="en-US" sz="4000" dirty="0">
                <a:solidFill>
                  <a:schemeClr val="tx1"/>
                </a:solidFill>
              </a:rPr>
            </a:br>
            <a:br>
              <a:rPr lang="en-US" sz="4000" dirty="0">
                <a:solidFill>
                  <a:schemeClr val="tx1"/>
                </a:solidFill>
              </a:rPr>
            </a:br>
            <a:r>
              <a:rPr lang="en-US" sz="3200" dirty="0">
                <a:solidFill>
                  <a:schemeClr val="tx1"/>
                </a:solidFill>
              </a:rPr>
              <a:t>Report on Legal Matters of Concern to the District</a:t>
            </a:r>
            <a:br>
              <a:rPr lang="en-US" sz="3200" dirty="0">
                <a:solidFill>
                  <a:schemeClr val="tx1"/>
                </a:solidFill>
              </a:rPr>
            </a:br>
            <a:br>
              <a:rPr lang="en-US" sz="3200" dirty="0">
                <a:solidFill>
                  <a:schemeClr val="tx1"/>
                </a:solidFill>
              </a:rPr>
            </a:br>
            <a:br>
              <a:rPr lang="en-US" sz="3200" dirty="0">
                <a:solidFill>
                  <a:schemeClr val="tx1"/>
                </a:solidFill>
              </a:rPr>
            </a:br>
            <a:endParaRPr lang="en-US" sz="2000" dirty="0">
              <a:solidFill>
                <a:schemeClr val="tx1"/>
              </a:solidFill>
              <a:highlight>
                <a:srgbClr val="FFFF00"/>
              </a:highlight>
            </a:endParaRPr>
          </a:p>
        </p:txBody>
      </p:sp>
      <p:sp>
        <p:nvSpPr>
          <p:cNvPr id="3" name="TextBox 2">
            <a:extLst>
              <a:ext uri="{FF2B5EF4-FFF2-40B4-BE49-F238E27FC236}">
                <a16:creationId xmlns:a16="http://schemas.microsoft.com/office/drawing/2014/main" id="{10970D22-4A82-0A2D-0068-211399A2698B}"/>
              </a:ext>
            </a:extLst>
          </p:cNvPr>
          <p:cNvSpPr txBox="1"/>
          <p:nvPr/>
        </p:nvSpPr>
        <p:spPr>
          <a:xfrm>
            <a:off x="3276600" y="5105400"/>
            <a:ext cx="6097656" cy="400110"/>
          </a:xfrm>
          <a:prstGeom prst="rect">
            <a:avLst/>
          </a:prstGeom>
          <a:noFill/>
        </p:spPr>
        <p:txBody>
          <a:bodyPr wrap="square">
            <a:spAutoFit/>
          </a:bodyPr>
          <a:lstStyle/>
          <a:p>
            <a:pPr marL="400050" indent="-400050" algn="ctr">
              <a:buAutoNum type="romanLcPeriod"/>
            </a:pPr>
            <a:r>
              <a:rPr lang="en-US" sz="2000" dirty="0">
                <a:solidFill>
                  <a:schemeClr val="tx1"/>
                </a:solidFill>
              </a:rPr>
              <a:t>Annual BKS New Laws Report</a:t>
            </a:r>
          </a:p>
        </p:txBody>
      </p:sp>
    </p:spTree>
    <p:extLst>
      <p:ext uri="{BB962C8B-B14F-4D97-AF65-F5344CB8AC3E}">
        <p14:creationId xmlns:p14="http://schemas.microsoft.com/office/powerpoint/2010/main" val="192891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533400"/>
            <a:ext cx="8229600" cy="2819400"/>
          </a:xfrm>
        </p:spPr>
        <p:txBody>
          <a:bodyPr/>
          <a:lstStyle/>
          <a:p>
            <a:pPr eaLnBrk="1" hangingPunct="1"/>
            <a:br>
              <a:rPr lang="en-US" sz="4800" dirty="0">
                <a:solidFill>
                  <a:schemeClr val="tx1"/>
                </a:solidFill>
              </a:rPr>
            </a:br>
            <a:r>
              <a:rPr lang="en-US" sz="4000" dirty="0">
                <a:solidFill>
                  <a:schemeClr val="tx1"/>
                </a:solidFill>
              </a:rPr>
              <a:t>Agenda Item #7</a:t>
            </a:r>
            <a:br>
              <a:rPr lang="en-US" sz="4000" dirty="0">
                <a:solidFill>
                  <a:schemeClr val="tx1"/>
                </a:solidFill>
              </a:rPr>
            </a:br>
            <a:br>
              <a:rPr lang="en-US" sz="4000" dirty="0">
                <a:solidFill>
                  <a:schemeClr val="tx1"/>
                </a:solidFill>
              </a:rPr>
            </a:br>
            <a:r>
              <a:rPr lang="en-US" sz="4000" dirty="0">
                <a:solidFill>
                  <a:schemeClr val="tx1"/>
                </a:solidFill>
              </a:rPr>
              <a:t>General Manager’s Report</a:t>
            </a:r>
            <a:br>
              <a:rPr lang="en-US" sz="4000" dirty="0">
                <a:solidFill>
                  <a:schemeClr val="tx1"/>
                </a:solidFill>
              </a:rPr>
            </a:br>
            <a:br>
              <a:rPr lang="en-US" sz="4000" dirty="0">
                <a:solidFill>
                  <a:schemeClr val="tx1"/>
                </a:solidFill>
              </a:rPr>
            </a:br>
            <a:endParaRPr lang="en-US" sz="4000" dirty="0">
              <a:solidFill>
                <a:schemeClr val="tx1"/>
              </a:solidFill>
            </a:endParaRPr>
          </a:p>
        </p:txBody>
      </p:sp>
      <p:sp>
        <p:nvSpPr>
          <p:cNvPr id="2" name="Rectangle 1"/>
          <p:cNvSpPr/>
          <p:nvPr/>
        </p:nvSpPr>
        <p:spPr>
          <a:xfrm>
            <a:off x="1981200" y="3124200"/>
            <a:ext cx="9677400" cy="2677656"/>
          </a:xfrm>
          <a:prstGeom prst="rect">
            <a:avLst/>
          </a:prstGeom>
        </p:spPr>
        <p:txBody>
          <a:bodyPr wrap="square">
            <a:spAutoFit/>
          </a:bodyPr>
          <a:lstStyle/>
          <a:p>
            <a:pPr marL="457200" indent="-457200">
              <a:buFont typeface="Arial" pitchFamily="34" charset="0"/>
              <a:buChar char="•"/>
            </a:pPr>
            <a:r>
              <a:rPr lang="en-US" sz="2800" b="1" dirty="0"/>
              <a:t>Water Conditions Report</a:t>
            </a:r>
          </a:p>
          <a:p>
            <a:pPr marL="457200" indent="-457200">
              <a:buFont typeface="Arial" pitchFamily="34" charset="0"/>
              <a:buChar char="•"/>
            </a:pPr>
            <a:r>
              <a:rPr lang="en-US" sz="2800" b="1" dirty="0"/>
              <a:t>Financial Report Summary</a:t>
            </a:r>
            <a:endParaRPr lang="en-US" dirty="0"/>
          </a:p>
          <a:p>
            <a:pPr marL="457200" indent="-457200">
              <a:buFont typeface="Arial" pitchFamily="34" charset="0"/>
              <a:buChar char="•"/>
            </a:pPr>
            <a:r>
              <a:rPr lang="en-US" sz="2800" b="1" dirty="0"/>
              <a:t>Capital Improvement Program</a:t>
            </a:r>
          </a:p>
          <a:p>
            <a:pPr marL="457200" indent="-457200">
              <a:buFont typeface="Arial" pitchFamily="34" charset="0"/>
              <a:buChar char="•"/>
            </a:pPr>
            <a:r>
              <a:rPr lang="en-US" sz="2800" b="1" dirty="0"/>
              <a:t>General  Activities</a:t>
            </a:r>
          </a:p>
          <a:p>
            <a:pPr marL="457200" indent="-457200">
              <a:buFont typeface="Arial" pitchFamily="34" charset="0"/>
              <a:buChar char="•"/>
            </a:pPr>
            <a:r>
              <a:rPr lang="en-US" sz="2800" b="1" dirty="0"/>
              <a:t>YSGA Update</a:t>
            </a:r>
          </a:p>
          <a:p>
            <a:pPr marL="457200" indent="-457200">
              <a:buFont typeface="Arial" pitchFamily="34" charset="0"/>
              <a:buChar char="•"/>
            </a:pPr>
            <a:r>
              <a:rPr lang="en-US" sz="2800" b="1" dirty="0"/>
              <a:t>Upcoming Events</a:t>
            </a:r>
            <a:endParaRPr lang="en-US" sz="2800" dirty="0"/>
          </a:p>
        </p:txBody>
      </p:sp>
    </p:spTree>
    <p:extLst>
      <p:ext uri="{BB962C8B-B14F-4D97-AF65-F5344CB8AC3E}">
        <p14:creationId xmlns:p14="http://schemas.microsoft.com/office/powerpoint/2010/main" val="129235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24468"/>
            <a:ext cx="8229600" cy="1173162"/>
          </a:xfrm>
        </p:spPr>
        <p:txBody>
          <a:bodyPr/>
          <a:lstStyle/>
          <a:p>
            <a:pPr eaLnBrk="1" hangingPunct="1"/>
            <a:r>
              <a:rPr lang="en-US" sz="3400" dirty="0">
                <a:solidFill>
                  <a:schemeClr val="tx1"/>
                </a:solidFill>
              </a:rPr>
              <a:t>Current Water Conditions (12-06-22)</a:t>
            </a:r>
          </a:p>
        </p:txBody>
      </p:sp>
      <p:sp>
        <p:nvSpPr>
          <p:cNvPr id="3" name="TextBox 2"/>
          <p:cNvSpPr txBox="1"/>
          <p:nvPr/>
        </p:nvSpPr>
        <p:spPr>
          <a:xfrm>
            <a:off x="381000" y="1219200"/>
            <a:ext cx="11811000" cy="4862870"/>
          </a:xfrm>
          <a:prstGeom prst="rect">
            <a:avLst/>
          </a:prstGeom>
          <a:noFill/>
        </p:spPr>
        <p:txBody>
          <a:bodyPr wrap="square" rtlCol="0">
            <a:spAutoFit/>
          </a:bodyPr>
          <a:lstStyle/>
          <a:p>
            <a:pPr>
              <a:defRPr/>
            </a:pPr>
            <a:r>
              <a:rPr lang="en-US" sz="2300" dirty="0">
                <a:solidFill>
                  <a:srgbClr val="000000"/>
                </a:solidFill>
              </a:rPr>
              <a:t>					</a:t>
            </a:r>
            <a:r>
              <a:rPr lang="en-US" sz="2300" u="sng" dirty="0">
                <a:solidFill>
                  <a:srgbClr val="000000"/>
                </a:solidFill>
              </a:rPr>
              <a:t>Elevation</a:t>
            </a:r>
            <a:r>
              <a:rPr lang="en-US" sz="2300" dirty="0">
                <a:solidFill>
                  <a:srgbClr val="000000"/>
                </a:solidFill>
              </a:rPr>
              <a:t>	</a:t>
            </a:r>
            <a:r>
              <a:rPr lang="en-US" sz="2300" u="sng" dirty="0">
                <a:solidFill>
                  <a:srgbClr val="000000"/>
                </a:solidFill>
              </a:rPr>
              <a:t>Available</a:t>
            </a:r>
            <a:r>
              <a:rPr lang="en-US" sz="2300" dirty="0">
                <a:solidFill>
                  <a:srgbClr val="000000"/>
                </a:solidFill>
              </a:rPr>
              <a:t>           </a:t>
            </a:r>
            <a:r>
              <a:rPr lang="en-US" sz="2300" u="sng" dirty="0">
                <a:solidFill>
                  <a:srgbClr val="000000"/>
                </a:solidFill>
              </a:rPr>
              <a:t>2021</a:t>
            </a:r>
          </a:p>
          <a:p>
            <a:pPr>
              <a:defRPr/>
            </a:pPr>
            <a:r>
              <a:rPr lang="en-US" sz="2300" dirty="0">
                <a:solidFill>
                  <a:srgbClr val="000000"/>
                </a:solidFill>
              </a:rPr>
              <a:t>Clear Lake		</a:t>
            </a:r>
          </a:p>
          <a:p>
            <a:pPr marL="914400" lvl="1" indent="-457200">
              <a:buFont typeface="Arial" pitchFamily="34" charset="0"/>
              <a:buChar char="•"/>
              <a:defRPr/>
            </a:pPr>
            <a:r>
              <a:rPr lang="en-US" sz="2300" dirty="0">
                <a:solidFill>
                  <a:srgbClr val="000000"/>
                </a:solidFill>
              </a:rPr>
              <a:t>December 6		        	   -2.51’		0 AF	    -1.38’ (0 AF)</a:t>
            </a:r>
          </a:p>
          <a:p>
            <a:pPr marL="914400" lvl="1" indent="-457200">
              <a:buFont typeface="Arial" pitchFamily="34" charset="0"/>
              <a:buChar char="•"/>
              <a:defRPr/>
            </a:pPr>
            <a:r>
              <a:rPr lang="en-US" sz="2300" dirty="0">
                <a:solidFill>
                  <a:srgbClr val="000000"/>
                </a:solidFill>
              </a:rPr>
              <a:t>November 6		  	   -2.62’		0 AF</a:t>
            </a:r>
          </a:p>
          <a:p>
            <a:pPr marL="914400" lvl="1" indent="-457200">
              <a:buFont typeface="Arial" pitchFamily="34" charset="0"/>
              <a:buChar char="•"/>
              <a:defRPr/>
            </a:pPr>
            <a:r>
              <a:rPr lang="en-US" sz="2300" dirty="0">
                <a:solidFill>
                  <a:srgbClr val="000000"/>
                </a:solidFill>
              </a:rPr>
              <a:t>Total Gain		                0.11’		0 AF</a:t>
            </a:r>
          </a:p>
          <a:p>
            <a:pPr lvl="1">
              <a:defRPr/>
            </a:pPr>
            <a:endParaRPr lang="en-US" sz="2200" dirty="0">
              <a:solidFill>
                <a:srgbClr val="000000"/>
              </a:solidFill>
            </a:endParaRPr>
          </a:p>
          <a:p>
            <a:pPr>
              <a:defRPr/>
            </a:pPr>
            <a:r>
              <a:rPr lang="en-US" sz="2300" dirty="0">
                <a:solidFill>
                  <a:srgbClr val="000000"/>
                </a:solidFill>
              </a:rPr>
              <a:t>Indian Valley Reservoir</a:t>
            </a:r>
          </a:p>
          <a:p>
            <a:pPr marL="914400" lvl="1" indent="-457200">
              <a:buFont typeface="Arial" pitchFamily="34" charset="0"/>
              <a:buChar char="•"/>
              <a:defRPr/>
            </a:pPr>
            <a:r>
              <a:rPr lang="en-US" sz="2300" dirty="0">
                <a:solidFill>
                  <a:srgbClr val="000000"/>
                </a:solidFill>
              </a:rPr>
              <a:t>December 6 			1,389.10’	    44,160 AF	     1,368.97’ (24,480 AF)</a:t>
            </a:r>
          </a:p>
          <a:p>
            <a:pPr marL="914400" lvl="1" indent="-457200">
              <a:buFont typeface="Arial" pitchFamily="34" charset="0"/>
              <a:buChar char="•"/>
              <a:defRPr/>
            </a:pPr>
            <a:r>
              <a:rPr lang="en-US" sz="2300" dirty="0">
                <a:solidFill>
                  <a:srgbClr val="000000"/>
                </a:solidFill>
              </a:rPr>
              <a:t>November 6 	 	   	1,389.52’ 	    44,650 AF</a:t>
            </a:r>
          </a:p>
          <a:p>
            <a:pPr marL="914400" lvl="1" indent="-457200">
              <a:buFont typeface="Arial" pitchFamily="34" charset="0"/>
              <a:buChar char="•"/>
              <a:defRPr/>
            </a:pPr>
            <a:r>
              <a:rPr lang="en-US" sz="2300" dirty="0">
                <a:solidFill>
                  <a:srgbClr val="000000"/>
                </a:solidFill>
              </a:rPr>
              <a:t>Total Loss		        	      -0.42’	        -490 AF</a:t>
            </a:r>
          </a:p>
          <a:p>
            <a:pPr marL="914400" lvl="1" indent="-457200">
              <a:buFont typeface="Arial" pitchFamily="34" charset="0"/>
              <a:buChar char="•"/>
              <a:defRPr/>
            </a:pPr>
            <a:endParaRPr lang="en-US" sz="1500" dirty="0">
              <a:solidFill>
                <a:srgbClr val="000000"/>
              </a:solidFill>
            </a:endParaRPr>
          </a:p>
          <a:p>
            <a:pPr>
              <a:defRPr/>
            </a:pPr>
            <a:endParaRPr lang="en-US" sz="2200" dirty="0">
              <a:solidFill>
                <a:srgbClr val="000000"/>
              </a:solidFill>
            </a:endParaRPr>
          </a:p>
          <a:p>
            <a:pPr marL="914400" lvl="1" indent="-457200">
              <a:buFont typeface="Arial" pitchFamily="34" charset="0"/>
              <a:buChar char="•"/>
              <a:defRPr/>
            </a:pPr>
            <a:endParaRPr lang="en-US" sz="2200" dirty="0">
              <a:solidFill>
                <a:srgbClr val="000000"/>
              </a:solidFill>
            </a:endParaRPr>
          </a:p>
          <a:p>
            <a:pPr lvl="1">
              <a:defRPr/>
            </a:pPr>
            <a:endParaRPr lang="en-US" sz="2200" dirty="0">
              <a:solidFill>
                <a:srgbClr val="000000"/>
              </a:solidFill>
            </a:endParaRPr>
          </a:p>
        </p:txBody>
      </p:sp>
    </p:spTree>
    <p:extLst>
      <p:ext uri="{BB962C8B-B14F-4D97-AF65-F5344CB8AC3E}">
        <p14:creationId xmlns:p14="http://schemas.microsoft.com/office/powerpoint/2010/main" val="281691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D25E6D7-F33E-016E-3866-D8CFF0D622A3}"/>
              </a:ext>
            </a:extLst>
          </p:cNvPr>
          <p:cNvGrpSpPr/>
          <p:nvPr/>
        </p:nvGrpSpPr>
        <p:grpSpPr>
          <a:xfrm>
            <a:off x="1727996" y="0"/>
            <a:ext cx="8736008" cy="6858000"/>
            <a:chOff x="1727996" y="0"/>
            <a:chExt cx="8736008" cy="6858000"/>
          </a:xfrm>
        </p:grpSpPr>
        <p:pic>
          <p:nvPicPr>
            <p:cNvPr id="16" name="Picture 15">
              <a:extLst>
                <a:ext uri="{FF2B5EF4-FFF2-40B4-BE49-F238E27FC236}">
                  <a16:creationId xmlns:a16="http://schemas.microsoft.com/office/drawing/2014/main" id="{B7E8FD21-5DA1-EE11-D451-550CAAC7ED44}"/>
                </a:ext>
              </a:extLst>
            </p:cNvPr>
            <p:cNvPicPr>
              <a:picLocks noChangeAspect="1"/>
            </p:cNvPicPr>
            <p:nvPr/>
          </p:nvPicPr>
          <p:blipFill>
            <a:blip r:embed="rId2"/>
            <a:stretch>
              <a:fillRect/>
            </a:stretch>
          </p:blipFill>
          <p:spPr>
            <a:xfrm>
              <a:off x="1727996" y="0"/>
              <a:ext cx="8736008" cy="6858000"/>
            </a:xfrm>
            <a:prstGeom prst="rect">
              <a:avLst/>
            </a:prstGeom>
          </p:spPr>
        </p:pic>
        <p:sp>
          <p:nvSpPr>
            <p:cNvPr id="8" name="TextBox 7">
              <a:extLst>
                <a:ext uri="{FF2B5EF4-FFF2-40B4-BE49-F238E27FC236}">
                  <a16:creationId xmlns:a16="http://schemas.microsoft.com/office/drawing/2014/main" id="{6529CF9A-4649-EFC8-9681-AD6C212DC8AD}"/>
                </a:ext>
              </a:extLst>
            </p:cNvPr>
            <p:cNvSpPr txBox="1"/>
            <p:nvPr/>
          </p:nvSpPr>
          <p:spPr>
            <a:xfrm>
              <a:off x="7624763" y="170974"/>
              <a:ext cx="2667000" cy="369332"/>
            </a:xfrm>
            <a:prstGeom prst="rect">
              <a:avLst/>
            </a:prstGeom>
            <a:noFill/>
          </p:spPr>
          <p:txBody>
            <a:bodyPr wrap="square" rtlCol="0">
              <a:spAutoFit/>
            </a:bodyPr>
            <a:lstStyle/>
            <a:p>
              <a:r>
                <a:rPr lang="en-US" dirty="0"/>
                <a:t>Comparison to last year</a:t>
              </a:r>
            </a:p>
          </p:txBody>
        </p:sp>
      </p:grpSp>
      <p:grpSp>
        <p:nvGrpSpPr>
          <p:cNvPr id="14" name="Group 13">
            <a:extLst>
              <a:ext uri="{FF2B5EF4-FFF2-40B4-BE49-F238E27FC236}">
                <a16:creationId xmlns:a16="http://schemas.microsoft.com/office/drawing/2014/main" id="{5B8FFA3E-216B-15E7-6022-B5261B322C48}"/>
              </a:ext>
            </a:extLst>
          </p:cNvPr>
          <p:cNvGrpSpPr/>
          <p:nvPr/>
        </p:nvGrpSpPr>
        <p:grpSpPr>
          <a:xfrm>
            <a:off x="1870420" y="71437"/>
            <a:ext cx="8772525" cy="6715125"/>
            <a:chOff x="1709737" y="71437"/>
            <a:chExt cx="8772525" cy="6715125"/>
          </a:xfrm>
        </p:grpSpPr>
        <p:pic>
          <p:nvPicPr>
            <p:cNvPr id="12" name="Picture 11">
              <a:extLst>
                <a:ext uri="{FF2B5EF4-FFF2-40B4-BE49-F238E27FC236}">
                  <a16:creationId xmlns:a16="http://schemas.microsoft.com/office/drawing/2014/main" id="{ADA42AF4-6189-8822-DB9A-5A0EB552CEFB}"/>
                </a:ext>
              </a:extLst>
            </p:cNvPr>
            <p:cNvPicPr>
              <a:picLocks noChangeAspect="1"/>
            </p:cNvPicPr>
            <p:nvPr/>
          </p:nvPicPr>
          <p:blipFill>
            <a:blip r:embed="rId3"/>
            <a:stretch>
              <a:fillRect/>
            </a:stretch>
          </p:blipFill>
          <p:spPr>
            <a:xfrm>
              <a:off x="1709737" y="71437"/>
              <a:ext cx="8772525" cy="6715125"/>
            </a:xfrm>
            <a:prstGeom prst="rect">
              <a:avLst/>
            </a:prstGeom>
          </p:spPr>
        </p:pic>
        <p:sp>
          <p:nvSpPr>
            <p:cNvPr id="13" name="TextBox 12">
              <a:extLst>
                <a:ext uri="{FF2B5EF4-FFF2-40B4-BE49-F238E27FC236}">
                  <a16:creationId xmlns:a16="http://schemas.microsoft.com/office/drawing/2014/main" id="{C4F515CD-0C31-53F0-400D-5F3404A00E78}"/>
                </a:ext>
              </a:extLst>
            </p:cNvPr>
            <p:cNvSpPr txBox="1"/>
            <p:nvPr/>
          </p:nvSpPr>
          <p:spPr>
            <a:xfrm>
              <a:off x="7848600" y="99536"/>
              <a:ext cx="2133600" cy="369332"/>
            </a:xfrm>
            <a:prstGeom prst="rect">
              <a:avLst/>
            </a:prstGeom>
            <a:noFill/>
          </p:spPr>
          <p:txBody>
            <a:bodyPr wrap="square" rtlCol="0">
              <a:spAutoFit/>
            </a:bodyPr>
            <a:lstStyle/>
            <a:p>
              <a:r>
                <a:rPr lang="en-US" dirty="0"/>
                <a:t>30-day summary</a:t>
              </a:r>
            </a:p>
          </p:txBody>
        </p:sp>
      </p:grpSp>
      <p:sp>
        <p:nvSpPr>
          <p:cNvPr id="10" name="TextBox 9">
            <a:extLst>
              <a:ext uri="{FF2B5EF4-FFF2-40B4-BE49-F238E27FC236}">
                <a16:creationId xmlns:a16="http://schemas.microsoft.com/office/drawing/2014/main" id="{022C213F-30CF-0ECC-106F-EB79A5563173}"/>
              </a:ext>
            </a:extLst>
          </p:cNvPr>
          <p:cNvSpPr txBox="1"/>
          <p:nvPr/>
        </p:nvSpPr>
        <p:spPr>
          <a:xfrm>
            <a:off x="61912" y="158234"/>
            <a:ext cx="3581400" cy="369332"/>
          </a:xfrm>
          <a:prstGeom prst="rect">
            <a:avLst/>
          </a:prstGeom>
          <a:noFill/>
        </p:spPr>
        <p:txBody>
          <a:bodyPr wrap="square" rtlCol="0">
            <a:spAutoFit/>
          </a:bodyPr>
          <a:lstStyle/>
          <a:p>
            <a:r>
              <a:rPr lang="en-US" dirty="0"/>
              <a:t>Clear Lake elevation</a:t>
            </a:r>
          </a:p>
        </p:txBody>
      </p:sp>
    </p:spTree>
    <p:extLst>
      <p:ext uri="{BB962C8B-B14F-4D97-AF65-F5344CB8AC3E}">
        <p14:creationId xmlns:p14="http://schemas.microsoft.com/office/powerpoint/2010/main" val="3171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13C1AF6-3218-1897-7938-84199F0F373E}"/>
              </a:ext>
            </a:extLst>
          </p:cNvPr>
          <p:cNvGrpSpPr/>
          <p:nvPr/>
        </p:nvGrpSpPr>
        <p:grpSpPr>
          <a:xfrm>
            <a:off x="2174848" y="0"/>
            <a:ext cx="8231295" cy="6858000"/>
            <a:chOff x="4191000" y="1143000"/>
            <a:chExt cx="8231295" cy="6858000"/>
          </a:xfrm>
        </p:grpSpPr>
        <p:pic>
          <p:nvPicPr>
            <p:cNvPr id="5" name="Picture 4">
              <a:extLst>
                <a:ext uri="{FF2B5EF4-FFF2-40B4-BE49-F238E27FC236}">
                  <a16:creationId xmlns:a16="http://schemas.microsoft.com/office/drawing/2014/main" id="{E48C8B5E-9DD6-0164-E952-8E67956C1D64}"/>
                </a:ext>
              </a:extLst>
            </p:cNvPr>
            <p:cNvPicPr>
              <a:picLocks noChangeAspect="1"/>
            </p:cNvPicPr>
            <p:nvPr/>
          </p:nvPicPr>
          <p:blipFill>
            <a:blip r:embed="rId2"/>
            <a:stretch>
              <a:fillRect/>
            </a:stretch>
          </p:blipFill>
          <p:spPr>
            <a:xfrm>
              <a:off x="4191000" y="1143000"/>
              <a:ext cx="8231295" cy="6858000"/>
            </a:xfrm>
            <a:prstGeom prst="rect">
              <a:avLst/>
            </a:prstGeom>
          </p:spPr>
        </p:pic>
        <p:sp>
          <p:nvSpPr>
            <p:cNvPr id="9" name="TextBox 8">
              <a:extLst>
                <a:ext uri="{FF2B5EF4-FFF2-40B4-BE49-F238E27FC236}">
                  <a16:creationId xmlns:a16="http://schemas.microsoft.com/office/drawing/2014/main" id="{6AFF35A1-C1A0-2C42-85F6-5BDF7500EC7E}"/>
                </a:ext>
              </a:extLst>
            </p:cNvPr>
            <p:cNvSpPr txBox="1"/>
            <p:nvPr/>
          </p:nvSpPr>
          <p:spPr>
            <a:xfrm>
              <a:off x="9753600" y="1143000"/>
              <a:ext cx="2495606" cy="369332"/>
            </a:xfrm>
            <a:prstGeom prst="rect">
              <a:avLst/>
            </a:prstGeom>
            <a:noFill/>
          </p:spPr>
          <p:txBody>
            <a:bodyPr wrap="square" rtlCol="0">
              <a:spAutoFit/>
            </a:bodyPr>
            <a:lstStyle/>
            <a:p>
              <a:r>
                <a:rPr lang="en-US" dirty="0"/>
                <a:t>Compared to last year</a:t>
              </a:r>
            </a:p>
          </p:txBody>
        </p:sp>
      </p:grpSp>
      <p:grpSp>
        <p:nvGrpSpPr>
          <p:cNvPr id="8" name="Group 7">
            <a:extLst>
              <a:ext uri="{FF2B5EF4-FFF2-40B4-BE49-F238E27FC236}">
                <a16:creationId xmlns:a16="http://schemas.microsoft.com/office/drawing/2014/main" id="{08A4291F-A164-F0D0-67D6-7207F8C53DEC}"/>
              </a:ext>
            </a:extLst>
          </p:cNvPr>
          <p:cNvGrpSpPr/>
          <p:nvPr/>
        </p:nvGrpSpPr>
        <p:grpSpPr>
          <a:xfrm>
            <a:off x="2236423" y="0"/>
            <a:ext cx="7980066" cy="6858000"/>
            <a:chOff x="2105967" y="0"/>
            <a:chExt cx="7980066" cy="6858000"/>
          </a:xfrm>
        </p:grpSpPr>
        <p:pic>
          <p:nvPicPr>
            <p:cNvPr id="3" name="Picture 2">
              <a:extLst>
                <a:ext uri="{FF2B5EF4-FFF2-40B4-BE49-F238E27FC236}">
                  <a16:creationId xmlns:a16="http://schemas.microsoft.com/office/drawing/2014/main" id="{14A0A4A3-4DAB-7709-69B2-CAC9096DFCA3}"/>
                </a:ext>
              </a:extLst>
            </p:cNvPr>
            <p:cNvPicPr>
              <a:picLocks noChangeAspect="1"/>
            </p:cNvPicPr>
            <p:nvPr/>
          </p:nvPicPr>
          <p:blipFill>
            <a:blip r:embed="rId3"/>
            <a:stretch>
              <a:fillRect/>
            </a:stretch>
          </p:blipFill>
          <p:spPr>
            <a:xfrm>
              <a:off x="2105967" y="0"/>
              <a:ext cx="7980066" cy="6858000"/>
            </a:xfrm>
            <a:prstGeom prst="rect">
              <a:avLst/>
            </a:prstGeom>
          </p:spPr>
        </p:pic>
        <p:sp>
          <p:nvSpPr>
            <p:cNvPr id="7" name="TextBox 6">
              <a:extLst>
                <a:ext uri="{FF2B5EF4-FFF2-40B4-BE49-F238E27FC236}">
                  <a16:creationId xmlns:a16="http://schemas.microsoft.com/office/drawing/2014/main" id="{4FA8EDFD-0434-03CE-1000-AD8CC0E547B7}"/>
                </a:ext>
              </a:extLst>
            </p:cNvPr>
            <p:cNvSpPr txBox="1"/>
            <p:nvPr/>
          </p:nvSpPr>
          <p:spPr>
            <a:xfrm>
              <a:off x="7850422" y="19050"/>
              <a:ext cx="2133600" cy="369332"/>
            </a:xfrm>
            <a:prstGeom prst="rect">
              <a:avLst/>
            </a:prstGeom>
            <a:noFill/>
          </p:spPr>
          <p:txBody>
            <a:bodyPr wrap="square" rtlCol="0">
              <a:spAutoFit/>
            </a:bodyPr>
            <a:lstStyle/>
            <a:p>
              <a:r>
                <a:rPr lang="en-US" dirty="0"/>
                <a:t>30-day summary</a:t>
              </a:r>
            </a:p>
          </p:txBody>
        </p:sp>
      </p:grpSp>
      <p:sp>
        <p:nvSpPr>
          <p:cNvPr id="6" name="TextBox 5">
            <a:extLst>
              <a:ext uri="{FF2B5EF4-FFF2-40B4-BE49-F238E27FC236}">
                <a16:creationId xmlns:a16="http://schemas.microsoft.com/office/drawing/2014/main" id="{394C7179-A0A9-3594-8054-93FF056393CF}"/>
              </a:ext>
            </a:extLst>
          </p:cNvPr>
          <p:cNvSpPr txBox="1"/>
          <p:nvPr/>
        </p:nvSpPr>
        <p:spPr>
          <a:xfrm>
            <a:off x="13252" y="914400"/>
            <a:ext cx="3581400" cy="369332"/>
          </a:xfrm>
          <a:prstGeom prst="rect">
            <a:avLst/>
          </a:prstGeom>
          <a:noFill/>
        </p:spPr>
        <p:txBody>
          <a:bodyPr wrap="square" rtlCol="0">
            <a:spAutoFit/>
          </a:bodyPr>
          <a:lstStyle/>
          <a:p>
            <a:r>
              <a:rPr lang="en-US" dirty="0"/>
              <a:t>Indian Valley Reservoir storage</a:t>
            </a:r>
          </a:p>
        </p:txBody>
      </p:sp>
    </p:spTree>
    <p:extLst>
      <p:ext uri="{BB962C8B-B14F-4D97-AF65-F5344CB8AC3E}">
        <p14:creationId xmlns:p14="http://schemas.microsoft.com/office/powerpoint/2010/main" val="28689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04900" y="609600"/>
            <a:ext cx="10248900" cy="5638800"/>
          </a:xfrm>
        </p:spPr>
        <p:txBody>
          <a:bodyPr/>
          <a:lstStyle/>
          <a:p>
            <a:pPr eaLnBrk="1" hangingPunct="1"/>
            <a:br>
              <a:rPr lang="en-US" sz="4800" dirty="0">
                <a:solidFill>
                  <a:schemeClr val="tx1"/>
                </a:solidFill>
              </a:rPr>
            </a:br>
            <a:r>
              <a:rPr lang="en-US" sz="4000" dirty="0">
                <a:solidFill>
                  <a:schemeClr val="tx1"/>
                </a:solidFill>
              </a:rPr>
              <a:t>Agenda Item #1</a:t>
            </a:r>
            <a:br>
              <a:rPr lang="en-US" sz="4000" dirty="0">
                <a:solidFill>
                  <a:schemeClr val="tx1"/>
                </a:solidFill>
              </a:rPr>
            </a:br>
            <a:br>
              <a:rPr lang="en-US" sz="4000" dirty="0">
                <a:solidFill>
                  <a:schemeClr val="tx1"/>
                </a:solidFill>
              </a:rPr>
            </a:br>
            <a:r>
              <a:rPr lang="en-US" sz="4000" dirty="0">
                <a:solidFill>
                  <a:schemeClr val="tx1"/>
                </a:solidFill>
              </a:rPr>
              <a:t>Adoption of the</a:t>
            </a:r>
            <a:br>
              <a:rPr lang="en-US" sz="4000" dirty="0">
                <a:solidFill>
                  <a:schemeClr val="tx1"/>
                </a:solidFill>
              </a:rPr>
            </a:br>
            <a:r>
              <a:rPr lang="en-US" sz="4000" dirty="0">
                <a:solidFill>
                  <a:schemeClr val="tx1"/>
                </a:solidFill>
              </a:rPr>
              <a:t>November 1, 2022 </a:t>
            </a:r>
            <a:br>
              <a:rPr lang="en-US" sz="4000" dirty="0">
                <a:solidFill>
                  <a:schemeClr val="tx1"/>
                </a:solidFill>
              </a:rPr>
            </a:br>
            <a:r>
              <a:rPr lang="en-US" sz="4000" dirty="0">
                <a:solidFill>
                  <a:schemeClr val="tx1"/>
                </a:solidFill>
              </a:rPr>
              <a:t>Regular Board Meeting Minutes</a:t>
            </a:r>
            <a:br>
              <a:rPr lang="en-US" sz="4000" dirty="0">
                <a:solidFill>
                  <a:schemeClr val="tx1"/>
                </a:solidFill>
              </a:rPr>
            </a:b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246748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A15DCF-9EF2-A3F4-A48B-998C5ED70BA5}"/>
              </a:ext>
            </a:extLst>
          </p:cNvPr>
          <p:cNvPicPr>
            <a:picLocks noChangeAspect="1"/>
          </p:cNvPicPr>
          <p:nvPr/>
        </p:nvPicPr>
        <p:blipFill rotWithShape="1">
          <a:blip r:embed="rId2"/>
          <a:srcRect t="12682" b="30795"/>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D5FCA63F-E424-464D-E7E3-D1DFE288E198}"/>
              </a:ext>
            </a:extLst>
          </p:cNvPr>
          <p:cNvPicPr>
            <a:picLocks noChangeAspect="1"/>
          </p:cNvPicPr>
          <p:nvPr/>
        </p:nvPicPr>
        <p:blipFill>
          <a:blip r:embed="rId3"/>
          <a:stretch>
            <a:fillRect/>
          </a:stretch>
        </p:blipFill>
        <p:spPr>
          <a:xfrm>
            <a:off x="76200" y="0"/>
            <a:ext cx="6153150" cy="657225"/>
          </a:xfrm>
          <a:prstGeom prst="rect">
            <a:avLst/>
          </a:prstGeom>
        </p:spPr>
      </p:pic>
    </p:spTree>
    <p:extLst>
      <p:ext uri="{BB962C8B-B14F-4D97-AF65-F5344CB8AC3E}">
        <p14:creationId xmlns:p14="http://schemas.microsoft.com/office/powerpoint/2010/main" val="2783826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0DC3B-3DE2-FB53-86C8-F2FAB655F97A}"/>
              </a:ext>
            </a:extLst>
          </p:cNvPr>
          <p:cNvPicPr>
            <a:picLocks noChangeAspect="1"/>
          </p:cNvPicPr>
          <p:nvPr/>
        </p:nvPicPr>
        <p:blipFill>
          <a:blip r:embed="rId2"/>
          <a:stretch>
            <a:fillRect/>
          </a:stretch>
        </p:blipFill>
        <p:spPr>
          <a:xfrm>
            <a:off x="2290762" y="461962"/>
            <a:ext cx="7610475" cy="5934075"/>
          </a:xfrm>
          <a:prstGeom prst="rect">
            <a:avLst/>
          </a:prstGeom>
        </p:spPr>
      </p:pic>
    </p:spTree>
    <p:extLst>
      <p:ext uri="{BB962C8B-B14F-4D97-AF65-F5344CB8AC3E}">
        <p14:creationId xmlns:p14="http://schemas.microsoft.com/office/powerpoint/2010/main" val="392553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34B3A-38A7-18EA-4556-F0CAACFD2ED2}"/>
              </a:ext>
            </a:extLst>
          </p:cNvPr>
          <p:cNvPicPr>
            <a:picLocks noChangeAspect="1"/>
          </p:cNvPicPr>
          <p:nvPr/>
        </p:nvPicPr>
        <p:blipFill>
          <a:blip r:embed="rId2"/>
          <a:stretch>
            <a:fillRect/>
          </a:stretch>
        </p:blipFill>
        <p:spPr>
          <a:xfrm>
            <a:off x="2135274" y="0"/>
            <a:ext cx="7921451" cy="6858000"/>
          </a:xfrm>
          <a:prstGeom prst="rect">
            <a:avLst/>
          </a:prstGeom>
        </p:spPr>
      </p:pic>
    </p:spTree>
    <p:extLst>
      <p:ext uri="{BB962C8B-B14F-4D97-AF65-F5344CB8AC3E}">
        <p14:creationId xmlns:p14="http://schemas.microsoft.com/office/powerpoint/2010/main" val="1415455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6B3BE-EAF4-F603-FD3D-822B62022BCE}"/>
              </a:ext>
            </a:extLst>
          </p:cNvPr>
          <p:cNvPicPr>
            <a:picLocks noChangeAspect="1"/>
          </p:cNvPicPr>
          <p:nvPr/>
        </p:nvPicPr>
        <p:blipFill>
          <a:blip r:embed="rId2"/>
          <a:stretch>
            <a:fillRect/>
          </a:stretch>
        </p:blipFill>
        <p:spPr>
          <a:xfrm>
            <a:off x="420855" y="0"/>
            <a:ext cx="11350289" cy="6858000"/>
          </a:xfrm>
          <a:prstGeom prst="rect">
            <a:avLst/>
          </a:prstGeom>
        </p:spPr>
      </p:pic>
    </p:spTree>
    <p:extLst>
      <p:ext uri="{BB962C8B-B14F-4D97-AF65-F5344CB8AC3E}">
        <p14:creationId xmlns:p14="http://schemas.microsoft.com/office/powerpoint/2010/main" val="58457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9A058-2339-49B6-F036-B491F32E4076}"/>
              </a:ext>
            </a:extLst>
          </p:cNvPr>
          <p:cNvPicPr>
            <a:picLocks noChangeAspect="1"/>
          </p:cNvPicPr>
          <p:nvPr/>
        </p:nvPicPr>
        <p:blipFill>
          <a:blip r:embed="rId3"/>
          <a:stretch>
            <a:fillRect/>
          </a:stretch>
        </p:blipFill>
        <p:spPr>
          <a:xfrm>
            <a:off x="1068941" y="0"/>
            <a:ext cx="10054117" cy="6858000"/>
          </a:xfrm>
          <a:prstGeom prst="rect">
            <a:avLst/>
          </a:prstGeom>
        </p:spPr>
      </p:pic>
    </p:spTree>
    <p:extLst>
      <p:ext uri="{BB962C8B-B14F-4D97-AF65-F5344CB8AC3E}">
        <p14:creationId xmlns:p14="http://schemas.microsoft.com/office/powerpoint/2010/main" val="4289640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24D91A-BAC9-3648-D496-77397759755D}"/>
              </a:ext>
            </a:extLst>
          </p:cNvPr>
          <p:cNvPicPr>
            <a:picLocks noChangeAspect="1"/>
          </p:cNvPicPr>
          <p:nvPr/>
        </p:nvPicPr>
        <p:blipFill>
          <a:blip r:embed="rId3"/>
          <a:stretch>
            <a:fillRect/>
          </a:stretch>
        </p:blipFill>
        <p:spPr>
          <a:xfrm>
            <a:off x="0" y="-33130"/>
            <a:ext cx="6645965" cy="4495800"/>
          </a:xfrm>
          <a:prstGeom prst="rect">
            <a:avLst/>
          </a:prstGeom>
        </p:spPr>
      </p:pic>
      <p:pic>
        <p:nvPicPr>
          <p:cNvPr id="4" name="Picture 3">
            <a:extLst>
              <a:ext uri="{FF2B5EF4-FFF2-40B4-BE49-F238E27FC236}">
                <a16:creationId xmlns:a16="http://schemas.microsoft.com/office/drawing/2014/main" id="{8A540AA8-11F5-1D90-0E0C-429EE55115DC}"/>
              </a:ext>
            </a:extLst>
          </p:cNvPr>
          <p:cNvPicPr>
            <a:picLocks noChangeAspect="1"/>
          </p:cNvPicPr>
          <p:nvPr/>
        </p:nvPicPr>
        <p:blipFill>
          <a:blip r:embed="rId4"/>
          <a:stretch>
            <a:fillRect/>
          </a:stretch>
        </p:blipFill>
        <p:spPr>
          <a:xfrm>
            <a:off x="6096000" y="-33130"/>
            <a:ext cx="6097760" cy="6858000"/>
          </a:xfrm>
          <a:prstGeom prst="rect">
            <a:avLst/>
          </a:prstGeom>
        </p:spPr>
      </p:pic>
      <p:sp>
        <p:nvSpPr>
          <p:cNvPr id="7" name="TextBox 6">
            <a:extLst>
              <a:ext uri="{FF2B5EF4-FFF2-40B4-BE49-F238E27FC236}">
                <a16:creationId xmlns:a16="http://schemas.microsoft.com/office/drawing/2014/main" id="{495DA08C-A5F5-90DB-C329-6BE24DCD3C15}"/>
              </a:ext>
            </a:extLst>
          </p:cNvPr>
          <p:cNvSpPr txBox="1"/>
          <p:nvPr/>
        </p:nvSpPr>
        <p:spPr>
          <a:xfrm>
            <a:off x="8915400" y="4648200"/>
            <a:ext cx="2895600" cy="276999"/>
          </a:xfrm>
          <a:prstGeom prst="rect">
            <a:avLst/>
          </a:prstGeom>
          <a:noFill/>
        </p:spPr>
        <p:txBody>
          <a:bodyPr wrap="square" rtlCol="0">
            <a:spAutoFit/>
          </a:bodyPr>
          <a:lstStyle/>
          <a:p>
            <a:r>
              <a:rPr lang="en-US" sz="1200" dirty="0">
                <a:solidFill>
                  <a:srgbClr val="FF0000"/>
                </a:solidFill>
              </a:rPr>
              <a:t>------ Working on a replacement -----</a:t>
            </a:r>
          </a:p>
        </p:txBody>
      </p:sp>
    </p:spTree>
    <p:extLst>
      <p:ext uri="{BB962C8B-B14F-4D97-AF65-F5344CB8AC3E}">
        <p14:creationId xmlns:p14="http://schemas.microsoft.com/office/powerpoint/2010/main" val="221793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28071E-1FA0-4DD4-901B-6C47C3187D86}"/>
              </a:ext>
            </a:extLst>
          </p:cNvPr>
          <p:cNvSpPr txBox="1"/>
          <p:nvPr/>
        </p:nvSpPr>
        <p:spPr>
          <a:xfrm>
            <a:off x="8077200" y="5380672"/>
            <a:ext cx="4114800" cy="1477328"/>
          </a:xfrm>
          <a:prstGeom prst="rect">
            <a:avLst/>
          </a:prstGeom>
          <a:noFill/>
        </p:spPr>
        <p:txBody>
          <a:bodyPr wrap="square" rtlCol="0">
            <a:spAutoFit/>
          </a:bodyPr>
          <a:lstStyle/>
          <a:p>
            <a:pPr algn="r"/>
            <a:endParaRPr lang="en-US" dirty="0">
              <a:solidFill>
                <a:srgbClr val="00B050"/>
              </a:solidFill>
            </a:endParaRPr>
          </a:p>
          <a:p>
            <a:pPr algn="r"/>
            <a:r>
              <a:rPr lang="en-US" u="sng" dirty="0">
                <a:solidFill>
                  <a:srgbClr val="00B050"/>
                </a:solidFill>
              </a:rPr>
              <a:t>Depth to Water </a:t>
            </a:r>
          </a:p>
          <a:p>
            <a:pPr algn="r"/>
            <a:r>
              <a:rPr lang="en-US" dirty="0">
                <a:solidFill>
                  <a:srgbClr val="00B050"/>
                </a:solidFill>
              </a:rPr>
              <a:t>11/6/22: 145.1 feet</a:t>
            </a:r>
          </a:p>
          <a:p>
            <a:pPr algn="r"/>
            <a:r>
              <a:rPr lang="en-US" dirty="0">
                <a:solidFill>
                  <a:srgbClr val="00B050"/>
                </a:solidFill>
              </a:rPr>
              <a:t>12/6/22: 137.7 feet</a:t>
            </a:r>
          </a:p>
          <a:p>
            <a:pPr algn="r"/>
            <a:r>
              <a:rPr lang="en-US" dirty="0">
                <a:solidFill>
                  <a:srgbClr val="00B050"/>
                </a:solidFill>
                <a:latin typeface="Times New Roman" panose="02020603050405020304" pitchFamily="18" charset="0"/>
                <a:cs typeface="Times New Roman" panose="02020603050405020304" pitchFamily="18" charset="0"/>
              </a:rPr>
              <a:t>Δ  </a:t>
            </a:r>
            <a:r>
              <a:rPr lang="en-US" dirty="0">
                <a:solidFill>
                  <a:srgbClr val="00B050"/>
                </a:solidFill>
                <a:latin typeface="+mj-lt"/>
                <a:cs typeface="Times New Roman" panose="02020603050405020304" pitchFamily="18" charset="0"/>
              </a:rPr>
              <a:t>7.4</a:t>
            </a:r>
            <a:r>
              <a:rPr lang="en-US" dirty="0">
                <a:solidFill>
                  <a:srgbClr val="00B050"/>
                </a:solidFill>
              </a:rPr>
              <a:t> feet </a:t>
            </a:r>
          </a:p>
        </p:txBody>
      </p:sp>
      <p:sp>
        <p:nvSpPr>
          <p:cNvPr id="6" name="TextBox 5">
            <a:extLst>
              <a:ext uri="{FF2B5EF4-FFF2-40B4-BE49-F238E27FC236}">
                <a16:creationId xmlns:a16="http://schemas.microsoft.com/office/drawing/2014/main" id="{0E925F2A-9B30-FE57-53E4-EA123F5A787F}"/>
              </a:ext>
            </a:extLst>
          </p:cNvPr>
          <p:cNvSpPr txBox="1"/>
          <p:nvPr/>
        </p:nvSpPr>
        <p:spPr>
          <a:xfrm>
            <a:off x="-26504" y="5374046"/>
            <a:ext cx="4114800" cy="1477328"/>
          </a:xfrm>
          <a:prstGeom prst="rect">
            <a:avLst/>
          </a:prstGeom>
          <a:noFill/>
        </p:spPr>
        <p:txBody>
          <a:bodyPr wrap="square" rtlCol="0">
            <a:spAutoFit/>
          </a:bodyPr>
          <a:lstStyle/>
          <a:p>
            <a:endParaRPr lang="en-US" dirty="0">
              <a:solidFill>
                <a:schemeClr val="accent2"/>
              </a:solidFill>
            </a:endParaRPr>
          </a:p>
          <a:p>
            <a:r>
              <a:rPr lang="en-US" u="sng" dirty="0">
                <a:solidFill>
                  <a:schemeClr val="accent2"/>
                </a:solidFill>
              </a:rPr>
              <a:t>Depth to Water </a:t>
            </a:r>
          </a:p>
          <a:p>
            <a:r>
              <a:rPr lang="en-US" dirty="0">
                <a:solidFill>
                  <a:schemeClr val="accent2"/>
                </a:solidFill>
              </a:rPr>
              <a:t>11/6/21: 140.4 feet</a:t>
            </a:r>
          </a:p>
          <a:p>
            <a:r>
              <a:rPr lang="en-US" dirty="0">
                <a:solidFill>
                  <a:schemeClr val="accent2"/>
                </a:solidFill>
              </a:rPr>
              <a:t>12/6/21: 130.5 feet</a:t>
            </a:r>
          </a:p>
          <a:p>
            <a:r>
              <a:rPr lang="en-US" dirty="0">
                <a:solidFill>
                  <a:schemeClr val="accent2"/>
                </a:solidFill>
                <a:latin typeface="Times New Roman" panose="02020603050405020304" pitchFamily="18" charset="0"/>
                <a:cs typeface="Times New Roman" panose="02020603050405020304" pitchFamily="18" charset="0"/>
              </a:rPr>
              <a:t>Δ  </a:t>
            </a:r>
            <a:r>
              <a:rPr lang="en-US" dirty="0">
                <a:solidFill>
                  <a:schemeClr val="accent2"/>
                </a:solidFill>
                <a:latin typeface="+mj-lt"/>
                <a:cs typeface="Times New Roman" panose="02020603050405020304" pitchFamily="18" charset="0"/>
              </a:rPr>
              <a:t>9.9 </a:t>
            </a:r>
            <a:r>
              <a:rPr lang="en-US" dirty="0">
                <a:solidFill>
                  <a:schemeClr val="accent2"/>
                </a:solidFill>
              </a:rPr>
              <a:t>feet </a:t>
            </a:r>
          </a:p>
        </p:txBody>
      </p:sp>
      <p:pic>
        <p:nvPicPr>
          <p:cNvPr id="3" name="Picture 2">
            <a:extLst>
              <a:ext uri="{FF2B5EF4-FFF2-40B4-BE49-F238E27FC236}">
                <a16:creationId xmlns:a16="http://schemas.microsoft.com/office/drawing/2014/main" id="{4974A9F5-D274-ECB4-8358-2143EF95ACD3}"/>
              </a:ext>
            </a:extLst>
          </p:cNvPr>
          <p:cNvPicPr>
            <a:picLocks noChangeAspect="1"/>
          </p:cNvPicPr>
          <p:nvPr/>
        </p:nvPicPr>
        <p:blipFill>
          <a:blip r:embed="rId3"/>
          <a:stretch>
            <a:fillRect/>
          </a:stretch>
        </p:blipFill>
        <p:spPr>
          <a:xfrm>
            <a:off x="0" y="457200"/>
            <a:ext cx="12192000" cy="5080000"/>
          </a:xfrm>
          <a:prstGeom prst="rect">
            <a:avLst/>
          </a:prstGeom>
        </p:spPr>
      </p:pic>
    </p:spTree>
    <p:extLst>
      <p:ext uri="{BB962C8B-B14F-4D97-AF65-F5344CB8AC3E}">
        <p14:creationId xmlns:p14="http://schemas.microsoft.com/office/powerpoint/2010/main" val="1759415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77D17-8161-3D8E-C73A-4EF809A1B991}"/>
              </a:ext>
            </a:extLst>
          </p:cNvPr>
          <p:cNvPicPr>
            <a:picLocks noChangeAspect="1"/>
          </p:cNvPicPr>
          <p:nvPr/>
        </p:nvPicPr>
        <p:blipFill>
          <a:blip r:embed="rId2"/>
          <a:stretch>
            <a:fillRect/>
          </a:stretch>
        </p:blipFill>
        <p:spPr>
          <a:xfrm>
            <a:off x="0" y="637065"/>
            <a:ext cx="12192000" cy="5583870"/>
          </a:xfrm>
          <a:prstGeom prst="rect">
            <a:avLst/>
          </a:prstGeom>
        </p:spPr>
      </p:pic>
      <p:sp>
        <p:nvSpPr>
          <p:cNvPr id="5" name="TextBox 4">
            <a:extLst>
              <a:ext uri="{FF2B5EF4-FFF2-40B4-BE49-F238E27FC236}">
                <a16:creationId xmlns:a16="http://schemas.microsoft.com/office/drawing/2014/main" id="{946B6A9A-32FD-1313-4631-6556786ED3A4}"/>
              </a:ext>
            </a:extLst>
          </p:cNvPr>
          <p:cNvSpPr txBox="1"/>
          <p:nvPr/>
        </p:nvSpPr>
        <p:spPr>
          <a:xfrm>
            <a:off x="19878" y="6220935"/>
            <a:ext cx="11811000" cy="323165"/>
          </a:xfrm>
          <a:prstGeom prst="rect">
            <a:avLst/>
          </a:prstGeom>
          <a:noFill/>
        </p:spPr>
        <p:txBody>
          <a:bodyPr wrap="square">
            <a:spAutoFit/>
          </a:bodyPr>
          <a:lstStyle/>
          <a:p>
            <a:r>
              <a:rPr lang="en-US" sz="1500" dirty="0"/>
              <a:t>https://www.latimes.com/environment/story/2022-12-06/a-minnow-sacred-to-some-native-americans-nears-extinction</a:t>
            </a:r>
          </a:p>
        </p:txBody>
      </p:sp>
    </p:spTree>
    <p:extLst>
      <p:ext uri="{BB962C8B-B14F-4D97-AF65-F5344CB8AC3E}">
        <p14:creationId xmlns:p14="http://schemas.microsoft.com/office/powerpoint/2010/main" val="1438849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10591800" cy="1143000"/>
          </a:xfrm>
        </p:spPr>
        <p:txBody>
          <a:bodyPr/>
          <a:lstStyle/>
          <a:p>
            <a:r>
              <a:rPr lang="en-US" sz="6000" dirty="0">
                <a:solidFill>
                  <a:schemeClr val="tx1"/>
                </a:solidFill>
              </a:rPr>
              <a:t>Preliminary Financial Report</a:t>
            </a:r>
          </a:p>
        </p:txBody>
      </p:sp>
      <p:sp>
        <p:nvSpPr>
          <p:cNvPr id="3" name="Content Placeholder 2"/>
          <p:cNvSpPr>
            <a:spLocks noGrp="1"/>
          </p:cNvSpPr>
          <p:nvPr>
            <p:ph idx="1"/>
          </p:nvPr>
        </p:nvSpPr>
        <p:spPr>
          <a:xfrm>
            <a:off x="1295400" y="3200399"/>
            <a:ext cx="9448800" cy="1981201"/>
          </a:xfrm>
        </p:spPr>
        <p:txBody>
          <a:bodyPr/>
          <a:lstStyle/>
          <a:p>
            <a:pPr marL="0" indent="0" algn="ctr">
              <a:buNone/>
            </a:pPr>
            <a:r>
              <a:rPr lang="en-US" sz="4400" dirty="0"/>
              <a:t>Highlights as of November 30, 2022</a:t>
            </a:r>
          </a:p>
          <a:p>
            <a:pPr marL="0" indent="0" algn="ctr">
              <a:buNone/>
            </a:pPr>
            <a:endParaRPr lang="en-US" i="1" dirty="0"/>
          </a:p>
          <a:p>
            <a:pPr marL="0" indent="0" algn="ctr">
              <a:buNone/>
            </a:pPr>
            <a:endParaRPr lang="en-US" sz="2000" dirty="0"/>
          </a:p>
          <a:p>
            <a:endParaRPr lang="en-US" dirty="0"/>
          </a:p>
        </p:txBody>
      </p:sp>
    </p:spTree>
    <p:extLst>
      <p:ext uri="{BB962C8B-B14F-4D97-AF65-F5344CB8AC3E}">
        <p14:creationId xmlns:p14="http://schemas.microsoft.com/office/powerpoint/2010/main" val="3973556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0980"/>
            <a:ext cx="9753600" cy="1143000"/>
          </a:xfrm>
        </p:spPr>
        <p:txBody>
          <a:bodyPr/>
          <a:lstStyle/>
          <a:p>
            <a:r>
              <a:rPr lang="en-US" sz="3300" dirty="0">
                <a:solidFill>
                  <a:schemeClr val="tx1"/>
                </a:solidFill>
              </a:rPr>
              <a:t>Preliminary Budget Summary as of 11/30/2022</a:t>
            </a:r>
          </a:p>
        </p:txBody>
      </p:sp>
      <p:graphicFrame>
        <p:nvGraphicFramePr>
          <p:cNvPr id="6" name="Table 5">
            <a:extLst>
              <a:ext uri="{FF2B5EF4-FFF2-40B4-BE49-F238E27FC236}">
                <a16:creationId xmlns:a16="http://schemas.microsoft.com/office/drawing/2014/main" id="{E98B5200-81FE-43B6-B0C7-B8B37178FB33}"/>
              </a:ext>
            </a:extLst>
          </p:cNvPr>
          <p:cNvGraphicFramePr>
            <a:graphicFrameLocks noGrp="1"/>
          </p:cNvGraphicFramePr>
          <p:nvPr>
            <p:extLst>
              <p:ext uri="{D42A27DB-BD31-4B8C-83A1-F6EECF244321}">
                <p14:modId xmlns:p14="http://schemas.microsoft.com/office/powerpoint/2010/main" val="1830840895"/>
              </p:ext>
            </p:extLst>
          </p:nvPr>
        </p:nvGraphicFramePr>
        <p:xfrm>
          <a:off x="2046083" y="685800"/>
          <a:ext cx="8229599" cy="3901650"/>
        </p:xfrm>
        <a:graphic>
          <a:graphicData uri="http://schemas.openxmlformats.org/drawingml/2006/table">
            <a:tbl>
              <a:tblPr firstRow="1" bandRow="1">
                <a:tableStyleId>{5940675A-B579-460E-94D1-54222C63F5DA}</a:tableStyleId>
              </a:tblPr>
              <a:tblGrid>
                <a:gridCol w="3733800">
                  <a:extLst>
                    <a:ext uri="{9D8B030D-6E8A-4147-A177-3AD203B41FA5}">
                      <a16:colId xmlns:a16="http://schemas.microsoft.com/office/drawing/2014/main" val="670177875"/>
                    </a:ext>
                  </a:extLst>
                </a:gridCol>
                <a:gridCol w="1967104">
                  <a:extLst>
                    <a:ext uri="{9D8B030D-6E8A-4147-A177-3AD203B41FA5}">
                      <a16:colId xmlns:a16="http://schemas.microsoft.com/office/drawing/2014/main" val="2289814577"/>
                    </a:ext>
                  </a:extLst>
                </a:gridCol>
                <a:gridCol w="1153137">
                  <a:extLst>
                    <a:ext uri="{9D8B030D-6E8A-4147-A177-3AD203B41FA5}">
                      <a16:colId xmlns:a16="http://schemas.microsoft.com/office/drawing/2014/main" val="2829816717"/>
                    </a:ext>
                  </a:extLst>
                </a:gridCol>
                <a:gridCol w="1375558">
                  <a:extLst>
                    <a:ext uri="{9D8B030D-6E8A-4147-A177-3AD203B41FA5}">
                      <a16:colId xmlns:a16="http://schemas.microsoft.com/office/drawing/2014/main" val="3892129486"/>
                    </a:ext>
                  </a:extLst>
                </a:gridCol>
              </a:tblGrid>
              <a:tr h="381000">
                <a:tc>
                  <a:txBody>
                    <a:bodyPr/>
                    <a:lstStyle/>
                    <a:p>
                      <a:r>
                        <a:rPr lang="en-US" sz="1800" b="1" dirty="0">
                          <a:latin typeface="Arial Narrow" panose="020B0606020202030204" pitchFamily="34" charset="0"/>
                        </a:rPr>
                        <a:t>Key Revenue Drivers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Narrow" panose="020B0606020202030204" pitchFamily="34" charset="0"/>
                        </a:rPr>
                        <a:t>Year-to-Date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Narrow" panose="020B0606020202030204" pitchFamily="34" charset="0"/>
                        </a:rPr>
                        <a:t>Budget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a:latin typeface="Arial Narrow" panose="020B0606020202030204" pitchFamily="34" charset="0"/>
                        </a:rPr>
                        <a:t>Difference</a:t>
                      </a:r>
                      <a:endParaRPr lang="en-US" sz="1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318568"/>
                  </a:ext>
                </a:extLst>
              </a:tr>
              <a:tr h="457200">
                <a:tc>
                  <a:txBody>
                    <a:bodyPr/>
                    <a:lstStyle/>
                    <a:p>
                      <a:r>
                        <a:rPr lang="en-US" sz="1800" dirty="0">
                          <a:latin typeface="Arial Narrow" panose="020B0606020202030204" pitchFamily="34" charset="0"/>
                        </a:rPr>
                        <a:t>Agricultural Water Sales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Narrow" panose="020B0606020202030204" pitchFamily="34" charset="0"/>
                        </a:rPr>
                        <a:t>$68,100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$84,500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Narrow" panose="020B0606020202030204" pitchFamily="34" charset="0"/>
                        </a:rPr>
                        <a:t>($16,400)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5861134"/>
                  </a:ext>
                </a:extLst>
              </a:tr>
              <a:tr h="370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Non-Agricultural (M&amp;I) Water Sales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Narrow" panose="020B0606020202030204" pitchFamily="34" charset="0"/>
                        </a:rPr>
                        <a:t>$146,400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$334,200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Narrow" panose="020B0606020202030204" pitchFamily="34" charset="0"/>
                        </a:rPr>
                        <a:t>($187,800)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5980721"/>
                  </a:ext>
                </a:extLst>
              </a:tr>
              <a:tr h="370910">
                <a:tc>
                  <a:txBody>
                    <a:bodyPr/>
                    <a:lstStyle/>
                    <a:p>
                      <a:r>
                        <a:rPr lang="en-US" sz="1800" dirty="0">
                          <a:latin typeface="Arial Narrow" panose="020B0606020202030204" pitchFamily="34" charset="0"/>
                        </a:rPr>
                        <a:t>Property Taxes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Narrow" panose="020B0606020202030204" pitchFamily="34" charset="0"/>
                        </a:rPr>
                        <a:t>$194,800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$1,657,600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Narrow" panose="020B0606020202030204" pitchFamily="34" charset="0"/>
                        </a:rPr>
                        <a:t>($1,462,800)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064908"/>
                  </a:ext>
                </a:extLst>
              </a:tr>
              <a:tr h="268960">
                <a:tc>
                  <a:txBody>
                    <a:bodyPr/>
                    <a:lstStyle/>
                    <a:p>
                      <a:r>
                        <a:rPr lang="en-US" sz="1800" dirty="0">
                          <a:latin typeface="Arial Narrow" panose="020B0606020202030204" pitchFamily="34" charset="0"/>
                        </a:rPr>
                        <a:t>IV Dam Hydro (less fees)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Narrow" panose="020B060602020203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Narrow" panose="020B0606020202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759001"/>
                  </a:ext>
                </a:extLst>
              </a:tr>
              <a:tr h="323822">
                <a:tc>
                  <a:txBody>
                    <a:bodyPr/>
                    <a:lstStyle/>
                    <a:p>
                      <a:r>
                        <a:rPr lang="en-US" sz="1800" dirty="0">
                          <a:latin typeface="Arial Narrow" panose="020B0606020202030204" pitchFamily="34" charset="0"/>
                        </a:rPr>
                        <a:t>Other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Narrow" panose="020B0606020202030204" pitchFamily="34" charset="0"/>
                        </a:rPr>
                        <a:t>$644,600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$716,000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Narrow" panose="020B0606020202030204" pitchFamily="34" charset="0"/>
                        </a:rPr>
                        <a:t>($71,400)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184200"/>
                  </a:ext>
                </a:extLst>
              </a:tr>
              <a:tr h="0">
                <a:tc>
                  <a:txBody>
                    <a:bodyPr/>
                    <a:lstStyle/>
                    <a:p>
                      <a:pPr lvl="1"/>
                      <a:r>
                        <a:rPr lang="en-US" sz="1400" i="1" dirty="0">
                          <a:latin typeface="Arial Narrow" panose="020B0606020202030204" pitchFamily="34" charset="0"/>
                        </a:rPr>
                        <a:t>Shared Services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dirty="0">
                          <a:latin typeface="Arial Narrow" panose="020B0606020202030204" pitchFamily="34" charset="0"/>
                        </a:rPr>
                        <a:t>$376,900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Arial Narrow" panose="020B0606020202030204" pitchFamily="34" charset="0"/>
                        </a:rPr>
                        <a:t>$300,000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1" u="none" strike="noStrike" dirty="0">
                          <a:solidFill>
                            <a:srgbClr val="000000"/>
                          </a:solidFill>
                          <a:effectLst/>
                          <a:latin typeface="Arial Narrow" panose="020B0606020202030204" pitchFamily="34" charset="0"/>
                        </a:rPr>
                        <a:t>$76,900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4030396"/>
                  </a:ext>
                </a:extLst>
              </a:tr>
              <a:tr h="206938">
                <a:tc>
                  <a:txBody>
                    <a:bodyPr/>
                    <a:lstStyle/>
                    <a:p>
                      <a:pPr lvl="1"/>
                      <a:r>
                        <a:rPr lang="en-US" sz="1400" i="1" dirty="0">
                          <a:latin typeface="Arial Narrow" panose="020B0606020202030204" pitchFamily="34" charset="0"/>
                        </a:rPr>
                        <a:t>YSGA Reimbursements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dirty="0">
                          <a:latin typeface="Arial Narrow" panose="020B0606020202030204" pitchFamily="34" charset="0"/>
                        </a:rPr>
                        <a:t>$123,400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latin typeface="Arial Narrow" panose="020B0606020202030204" pitchFamily="34" charset="0"/>
                        </a:rPr>
                        <a:t>$275,000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1" u="none" strike="noStrike" dirty="0">
                          <a:solidFill>
                            <a:schemeClr val="tx1"/>
                          </a:solidFill>
                          <a:effectLst/>
                          <a:latin typeface="Arial Narrow" panose="020B0606020202030204" pitchFamily="34" charset="0"/>
                        </a:rPr>
                        <a:t>($151,600)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6502846"/>
                  </a:ext>
                </a:extLst>
              </a:tr>
              <a:tr h="303591">
                <a:tc>
                  <a:txBody>
                    <a:bodyPr/>
                    <a:lstStyle/>
                    <a:p>
                      <a:pPr lvl="1"/>
                      <a:r>
                        <a:rPr lang="en-US" sz="1400" i="1" dirty="0">
                          <a:latin typeface="Arial Narrow" panose="020B0606020202030204" pitchFamily="34" charset="0"/>
                        </a:rPr>
                        <a:t>Interest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dirty="0">
                          <a:latin typeface="Arial Narrow" panose="020B0606020202030204" pitchFamily="34" charset="0"/>
                        </a:rPr>
                        <a:t>$38,000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Arial Narrow" panose="020B0606020202030204" pitchFamily="34" charset="0"/>
                        </a:rPr>
                        <a:t>$20,000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1" u="none" strike="noStrike" dirty="0">
                          <a:solidFill>
                            <a:srgbClr val="000000"/>
                          </a:solidFill>
                          <a:effectLst/>
                          <a:latin typeface="Arial Narrow" panose="020B0606020202030204" pitchFamily="34" charset="0"/>
                        </a:rPr>
                        <a:t>$18,000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4274012"/>
                  </a:ext>
                </a:extLst>
              </a:tr>
              <a:tr h="217301">
                <a:tc>
                  <a:txBody>
                    <a:bodyPr/>
                    <a:lstStyle/>
                    <a:p>
                      <a:pPr lvl="1"/>
                      <a:r>
                        <a:rPr lang="en-US" sz="1400" i="1" dirty="0">
                          <a:latin typeface="Arial Narrow" panose="020B0606020202030204" pitchFamily="34" charset="0"/>
                        </a:rPr>
                        <a:t>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dirty="0">
                          <a:latin typeface="Arial Narrow" panose="020B0606020202030204" pitchFamily="34" charset="0"/>
                        </a:rPr>
                        <a:t>$106,300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Arial Narrow" panose="020B0606020202030204" pitchFamily="34" charset="0"/>
                        </a:rPr>
                        <a:t>$121,000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1" u="none" strike="noStrike" dirty="0">
                          <a:solidFill>
                            <a:srgbClr val="000000"/>
                          </a:solidFill>
                          <a:effectLst/>
                          <a:latin typeface="Arial Narrow" panose="020B0606020202030204" pitchFamily="34" charset="0"/>
                        </a:rPr>
                        <a:t>($14,700)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8148937"/>
                  </a:ext>
                </a:extLst>
              </a:tr>
              <a:tr h="370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Narrow" panose="020B0606020202030204" pitchFamily="34" charset="0"/>
                        </a:rPr>
                        <a:t>TOTAL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Narrow" panose="020B0606020202030204" pitchFamily="34" charset="0"/>
                        </a:rPr>
                        <a:t>$1,053,900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Narrow" panose="020B0606020202030204" pitchFamily="34" charset="0"/>
                        </a:rPr>
                        <a:t>$2,792,300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Arial Narrow" panose="020B0606020202030204" pitchFamily="34" charset="0"/>
                        </a:rPr>
                        <a:t>($1,738,400)</a:t>
                      </a:r>
                      <a:endParaRPr lang="en-US" sz="1800" b="0" i="0" u="none" strike="noStrike" dirty="0">
                        <a:solidFill>
                          <a:srgbClr val="00000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250104"/>
                  </a:ext>
                </a:extLst>
              </a:tr>
            </a:tbl>
          </a:graphicData>
        </a:graphic>
      </p:graphicFrame>
      <p:graphicFrame>
        <p:nvGraphicFramePr>
          <p:cNvPr id="9" name="Table 8">
            <a:extLst>
              <a:ext uri="{FF2B5EF4-FFF2-40B4-BE49-F238E27FC236}">
                <a16:creationId xmlns:a16="http://schemas.microsoft.com/office/drawing/2014/main" id="{3A3A6388-8099-4CCE-9661-E303AABD64F5}"/>
              </a:ext>
            </a:extLst>
          </p:cNvPr>
          <p:cNvGraphicFramePr>
            <a:graphicFrameLocks noGrp="1"/>
          </p:cNvGraphicFramePr>
          <p:nvPr>
            <p:extLst>
              <p:ext uri="{D42A27DB-BD31-4B8C-83A1-F6EECF244321}">
                <p14:modId xmlns:p14="http://schemas.microsoft.com/office/powerpoint/2010/main" val="1682619258"/>
              </p:ext>
            </p:extLst>
          </p:nvPr>
        </p:nvGraphicFramePr>
        <p:xfrm>
          <a:off x="2046083" y="4648200"/>
          <a:ext cx="8229599" cy="1859280"/>
        </p:xfrm>
        <a:graphic>
          <a:graphicData uri="http://schemas.openxmlformats.org/drawingml/2006/table">
            <a:tbl>
              <a:tblPr firstRow="1" bandRow="1">
                <a:tableStyleId>{5940675A-B579-460E-94D1-54222C63F5DA}</a:tableStyleId>
              </a:tblPr>
              <a:tblGrid>
                <a:gridCol w="3745117">
                  <a:extLst>
                    <a:ext uri="{9D8B030D-6E8A-4147-A177-3AD203B41FA5}">
                      <a16:colId xmlns:a16="http://schemas.microsoft.com/office/drawing/2014/main" val="670177875"/>
                    </a:ext>
                  </a:extLst>
                </a:gridCol>
                <a:gridCol w="1969883">
                  <a:extLst>
                    <a:ext uri="{9D8B030D-6E8A-4147-A177-3AD203B41FA5}">
                      <a16:colId xmlns:a16="http://schemas.microsoft.com/office/drawing/2014/main" val="2289814577"/>
                    </a:ext>
                  </a:extLst>
                </a:gridCol>
                <a:gridCol w="1143000">
                  <a:extLst>
                    <a:ext uri="{9D8B030D-6E8A-4147-A177-3AD203B41FA5}">
                      <a16:colId xmlns:a16="http://schemas.microsoft.com/office/drawing/2014/main" val="2829816717"/>
                    </a:ext>
                  </a:extLst>
                </a:gridCol>
                <a:gridCol w="1371599">
                  <a:extLst>
                    <a:ext uri="{9D8B030D-6E8A-4147-A177-3AD203B41FA5}">
                      <a16:colId xmlns:a16="http://schemas.microsoft.com/office/drawing/2014/main" val="798421288"/>
                    </a:ext>
                  </a:extLst>
                </a:gridCol>
              </a:tblGrid>
              <a:tr h="356483">
                <a:tc>
                  <a:txBody>
                    <a:bodyPr/>
                    <a:lstStyle/>
                    <a:p>
                      <a:r>
                        <a:rPr lang="en-US" sz="1800" b="1" dirty="0">
                          <a:latin typeface="Arial Narrow" panose="020B0606020202030204" pitchFamily="34" charset="0"/>
                        </a:rPr>
                        <a:t>Key Expense Drivers</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a:r>
                        <a:rPr lang="en-US" sz="1800" b="1" dirty="0">
                          <a:latin typeface="Arial Narrow" panose="020B0606020202030204" pitchFamily="34" charset="0"/>
                        </a:rPr>
                        <a:t>Year-to-Date</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a:r>
                        <a:rPr lang="en-US" sz="1800" b="1" dirty="0">
                          <a:latin typeface="Arial Narrow" panose="020B0606020202030204" pitchFamily="34" charset="0"/>
                        </a:rPr>
                        <a:t>Budget</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Narrow" panose="020B0606020202030204" pitchFamily="34" charset="0"/>
                        </a:rPr>
                        <a:t>Difference</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944318568"/>
                  </a:ext>
                </a:extLst>
              </a:tr>
              <a:tr h="396240">
                <a:tc>
                  <a:txBody>
                    <a:bodyPr/>
                    <a:lstStyle/>
                    <a:p>
                      <a:r>
                        <a:rPr lang="en-US" sz="1800" dirty="0">
                          <a:latin typeface="Arial Narrow" panose="020B0606020202030204" pitchFamily="34" charset="0"/>
                        </a:rPr>
                        <a:t>Transmission and Distribution (O&amp;M)</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a:r>
                        <a:rPr lang="en-US" sz="1800" dirty="0">
                          <a:latin typeface="Arial Narrow" panose="020B0606020202030204" pitchFamily="34" charset="0"/>
                        </a:rPr>
                        <a:t>$450,600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$1,060,200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Narrow" panose="020B0606020202030204" pitchFamily="34" charset="0"/>
                        </a:rPr>
                        <a:t>($609,600)</a:t>
                      </a:r>
                    </a:p>
                  </a:txBody>
                  <a:tcPr marL="9525" marR="9525" marT="9525" marB="0"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2245861134"/>
                  </a:ext>
                </a:extLst>
              </a:tr>
              <a:tr h="28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General Administration</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a:r>
                        <a:rPr lang="en-US" sz="1800" dirty="0">
                          <a:latin typeface="Arial Narrow" panose="020B0606020202030204" pitchFamily="34" charset="0"/>
                        </a:rPr>
                        <a:t>$1,401,300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$2,147,200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Narrow" panose="020B0606020202030204" pitchFamily="34" charset="0"/>
                        </a:rPr>
                        <a:t>($745,900) </a:t>
                      </a:r>
                    </a:p>
                  </a:txBody>
                  <a:tcPr marL="9525" marR="9525" marT="9525" marB="0"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3425980721"/>
                  </a:ext>
                </a:extLst>
              </a:tr>
              <a:tr h="265043">
                <a:tc>
                  <a:txBody>
                    <a:bodyPr/>
                    <a:lstStyle/>
                    <a:p>
                      <a:r>
                        <a:rPr lang="en-US" sz="1800" dirty="0">
                          <a:latin typeface="Arial Narrow" panose="020B0606020202030204" pitchFamily="34" charset="0"/>
                        </a:rPr>
                        <a:t>Other Expenses</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a:r>
                        <a:rPr lang="en-US" sz="1800" dirty="0">
                          <a:latin typeface="Arial Narrow" panose="020B0606020202030204" pitchFamily="34" charset="0"/>
                        </a:rPr>
                        <a:t>$1,737,900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Narrow" panose="020B0606020202030204" pitchFamily="34" charset="0"/>
                        </a:rPr>
                        <a:t>$2,652,700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Narrow" panose="020B0606020202030204" pitchFamily="34" charset="0"/>
                        </a:rPr>
                        <a:t>($914,800) </a:t>
                      </a:r>
                    </a:p>
                  </a:txBody>
                  <a:tcPr marL="9525" marR="9525" marT="9525" marB="0"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1013046750"/>
                  </a:ext>
                </a:extLst>
              </a:tr>
              <a:tr h="265043">
                <a:tc>
                  <a:txBody>
                    <a:bodyPr/>
                    <a:lstStyle/>
                    <a:p>
                      <a:r>
                        <a:rPr lang="en-US" sz="1800" b="1" dirty="0">
                          <a:latin typeface="Arial Narrow" panose="020B0606020202030204" pitchFamily="34" charset="0"/>
                        </a:rPr>
                        <a:t>TOTAL EXPENSES</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a:r>
                        <a:rPr lang="en-US" sz="1800" b="1" dirty="0">
                          <a:latin typeface="Arial Narrow" panose="020B0606020202030204" pitchFamily="34" charset="0"/>
                        </a:rPr>
                        <a:t>$3,589,800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Narrow" panose="020B0606020202030204" pitchFamily="34" charset="0"/>
                        </a:rPr>
                        <a:t>$5,860,100</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Arial Narrow" panose="020B0606020202030204" pitchFamily="34" charset="0"/>
                        </a:rPr>
                        <a:t>($2,270,300)</a:t>
                      </a:r>
                    </a:p>
                  </a:txBody>
                  <a:tcPr marL="9525" marR="9525" marT="9525" marB="0"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808250104"/>
                  </a:ext>
                </a:extLst>
              </a:tr>
            </a:tbl>
          </a:graphicData>
        </a:graphic>
      </p:graphicFrame>
    </p:spTree>
    <p:extLst>
      <p:ext uri="{BB962C8B-B14F-4D97-AF65-F5344CB8AC3E}">
        <p14:creationId xmlns:p14="http://schemas.microsoft.com/office/powerpoint/2010/main" val="4228231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52600" y="609600"/>
            <a:ext cx="8686800" cy="5867400"/>
          </a:xfrm>
        </p:spPr>
        <p:txBody>
          <a:bodyPr/>
          <a:lstStyle/>
          <a:p>
            <a:pPr eaLnBrk="1" hangingPunct="1"/>
            <a:br>
              <a:rPr lang="en-US" sz="4800" dirty="0">
                <a:solidFill>
                  <a:schemeClr val="tx1"/>
                </a:solidFill>
              </a:rPr>
            </a:br>
            <a:r>
              <a:rPr lang="en-US" sz="4000" dirty="0">
                <a:solidFill>
                  <a:schemeClr val="tx1"/>
                </a:solidFill>
              </a:rPr>
              <a:t>Agenda Item #2</a:t>
            </a:r>
            <a:br>
              <a:rPr lang="en-US" sz="4000" dirty="0">
                <a:solidFill>
                  <a:schemeClr val="tx1"/>
                </a:solidFill>
              </a:rPr>
            </a:br>
            <a:br>
              <a:rPr lang="en-US" sz="4000" dirty="0">
                <a:solidFill>
                  <a:schemeClr val="tx1"/>
                </a:solidFill>
              </a:rPr>
            </a:br>
            <a:r>
              <a:rPr lang="en-US" sz="4000" dirty="0">
                <a:solidFill>
                  <a:schemeClr val="tx1"/>
                </a:solidFill>
              </a:rPr>
              <a:t>Open Forum</a:t>
            </a:r>
            <a:br>
              <a:rPr lang="en-US" sz="4000" dirty="0">
                <a:solidFill>
                  <a:schemeClr val="tx1"/>
                </a:solidFill>
              </a:rPr>
            </a:br>
            <a:br>
              <a:rPr lang="en-US" sz="4000" dirty="0">
                <a:solidFill>
                  <a:schemeClr val="tx1"/>
                </a:solidFill>
              </a:rPr>
            </a:br>
            <a:r>
              <a:rPr lang="en-US" sz="3600" dirty="0">
                <a:solidFill>
                  <a:schemeClr val="tx1"/>
                </a:solidFill>
              </a:rPr>
              <a:t>Guest introductions, unscheduled appearances and opportunity for public comment on non-agenda items</a:t>
            </a:r>
            <a:br>
              <a:rPr lang="en-US" sz="3600" dirty="0">
                <a:solidFill>
                  <a:schemeClr val="tx1"/>
                </a:solidFill>
              </a:rPr>
            </a:b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2410770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8229600" cy="1143000"/>
          </a:xfrm>
        </p:spPr>
        <p:txBody>
          <a:bodyPr/>
          <a:lstStyle/>
          <a:p>
            <a:r>
              <a:rPr lang="en-US" sz="4000" dirty="0">
                <a:solidFill>
                  <a:schemeClr val="tx1"/>
                </a:solidFill>
              </a:rPr>
              <a:t>Preliminary Financial Report</a:t>
            </a:r>
          </a:p>
        </p:txBody>
      </p:sp>
      <p:pic>
        <p:nvPicPr>
          <p:cNvPr id="3" name="Picture 2">
            <a:extLst>
              <a:ext uri="{FF2B5EF4-FFF2-40B4-BE49-F238E27FC236}">
                <a16:creationId xmlns:a16="http://schemas.microsoft.com/office/drawing/2014/main" id="{ED9934CE-32D2-C96C-23B5-9C646C5523B0}"/>
              </a:ext>
            </a:extLst>
          </p:cNvPr>
          <p:cNvPicPr>
            <a:picLocks noChangeAspect="1"/>
          </p:cNvPicPr>
          <p:nvPr/>
        </p:nvPicPr>
        <p:blipFill>
          <a:blip r:embed="rId3"/>
          <a:stretch>
            <a:fillRect/>
          </a:stretch>
        </p:blipFill>
        <p:spPr>
          <a:xfrm>
            <a:off x="1066801" y="838200"/>
            <a:ext cx="10134600" cy="6019800"/>
          </a:xfrm>
          <a:prstGeom prst="rect">
            <a:avLst/>
          </a:prstGeom>
        </p:spPr>
      </p:pic>
    </p:spTree>
    <p:extLst>
      <p:ext uri="{BB962C8B-B14F-4D97-AF65-F5344CB8AC3E}">
        <p14:creationId xmlns:p14="http://schemas.microsoft.com/office/powerpoint/2010/main" val="1145594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8229600" cy="1143000"/>
          </a:xfrm>
        </p:spPr>
        <p:txBody>
          <a:bodyPr/>
          <a:lstStyle/>
          <a:p>
            <a:r>
              <a:rPr lang="en-US" sz="4000" dirty="0">
                <a:solidFill>
                  <a:schemeClr val="tx1"/>
                </a:solidFill>
              </a:rPr>
              <a:t>Preliminary Financial Report</a:t>
            </a:r>
          </a:p>
        </p:txBody>
      </p:sp>
      <p:graphicFrame>
        <p:nvGraphicFramePr>
          <p:cNvPr id="6" name="Chart 5">
            <a:extLst>
              <a:ext uri="{FF2B5EF4-FFF2-40B4-BE49-F238E27FC236}">
                <a16:creationId xmlns:a16="http://schemas.microsoft.com/office/drawing/2014/main" id="{5E61398F-6E5E-4B69-BD66-64751CE92D0F}"/>
              </a:ext>
            </a:extLst>
          </p:cNvPr>
          <p:cNvGraphicFramePr>
            <a:graphicFrameLocks noGrp="1"/>
          </p:cNvGraphicFramePr>
          <p:nvPr/>
        </p:nvGraphicFramePr>
        <p:xfrm>
          <a:off x="1539240" y="838200"/>
          <a:ext cx="9113520" cy="59588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B9E9DC4-94D2-42F2-8A4B-0A7FBC1E490E}"/>
              </a:ext>
            </a:extLst>
          </p:cNvPr>
          <p:cNvSpPr txBox="1"/>
          <p:nvPr/>
        </p:nvSpPr>
        <p:spPr>
          <a:xfrm>
            <a:off x="8603097" y="4191000"/>
            <a:ext cx="1219200" cy="369332"/>
          </a:xfrm>
          <a:prstGeom prst="rect">
            <a:avLst/>
          </a:prstGeom>
          <a:noFill/>
        </p:spPr>
        <p:txBody>
          <a:bodyPr wrap="square" rtlCol="0">
            <a:spAutoFit/>
          </a:bodyPr>
          <a:lstStyle/>
          <a:p>
            <a:r>
              <a:rPr lang="en-US" sz="900" dirty="0"/>
              <a:t>FY 14/15</a:t>
            </a:r>
          </a:p>
          <a:p>
            <a:r>
              <a:rPr lang="en-US" sz="900" dirty="0"/>
              <a:t>$2.8M</a:t>
            </a:r>
          </a:p>
        </p:txBody>
      </p:sp>
      <p:cxnSp>
        <p:nvCxnSpPr>
          <p:cNvPr id="8" name="Straight Connector 7">
            <a:extLst>
              <a:ext uri="{FF2B5EF4-FFF2-40B4-BE49-F238E27FC236}">
                <a16:creationId xmlns:a16="http://schemas.microsoft.com/office/drawing/2014/main" id="{B314EC1C-361A-4D71-BC63-58F61A3029C1}"/>
              </a:ext>
            </a:extLst>
          </p:cNvPr>
          <p:cNvCxnSpPr>
            <a:cxnSpLocks/>
          </p:cNvCxnSpPr>
          <p:nvPr/>
        </p:nvCxnSpPr>
        <p:spPr>
          <a:xfrm>
            <a:off x="8848316" y="4560332"/>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2E29303-EABF-4942-BE74-334E2C2EE2AE}"/>
              </a:ext>
            </a:extLst>
          </p:cNvPr>
          <p:cNvSpPr txBox="1"/>
          <p:nvPr/>
        </p:nvSpPr>
        <p:spPr>
          <a:xfrm>
            <a:off x="8374497" y="3293194"/>
            <a:ext cx="838200" cy="36929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FY 15/16</a:t>
            </a:r>
          </a:p>
          <a:p>
            <a:r>
              <a:rPr lang="en-US" sz="900" dirty="0"/>
              <a:t>$4.6M</a:t>
            </a:r>
          </a:p>
        </p:txBody>
      </p:sp>
      <p:sp>
        <p:nvSpPr>
          <p:cNvPr id="10" name="TextBox 3">
            <a:extLst>
              <a:ext uri="{FF2B5EF4-FFF2-40B4-BE49-F238E27FC236}">
                <a16:creationId xmlns:a16="http://schemas.microsoft.com/office/drawing/2014/main" id="{7B09AA3F-2C11-4366-A689-6A170C428320}"/>
              </a:ext>
            </a:extLst>
          </p:cNvPr>
          <p:cNvSpPr txBox="1"/>
          <p:nvPr/>
        </p:nvSpPr>
        <p:spPr>
          <a:xfrm>
            <a:off x="8493602" y="3708229"/>
            <a:ext cx="838200" cy="23082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Arial Narrow" panose="020B0606020202030204" pitchFamily="34" charset="0"/>
              </a:rPr>
              <a:t>FY 21/22</a:t>
            </a:r>
          </a:p>
        </p:txBody>
      </p:sp>
      <p:cxnSp>
        <p:nvCxnSpPr>
          <p:cNvPr id="11" name="Straight Connector 10">
            <a:extLst>
              <a:ext uri="{FF2B5EF4-FFF2-40B4-BE49-F238E27FC236}">
                <a16:creationId xmlns:a16="http://schemas.microsoft.com/office/drawing/2014/main" id="{43C4330D-E546-420B-B26F-3F96C58A2084}"/>
              </a:ext>
            </a:extLst>
          </p:cNvPr>
          <p:cNvCxnSpPr>
            <a:cxnSpLocks/>
          </p:cNvCxnSpPr>
          <p:nvPr/>
        </p:nvCxnSpPr>
        <p:spPr>
          <a:xfrm>
            <a:off x="9268115" y="4065026"/>
            <a:ext cx="38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6">
            <a:extLst>
              <a:ext uri="{FF2B5EF4-FFF2-40B4-BE49-F238E27FC236}">
                <a16:creationId xmlns:a16="http://schemas.microsoft.com/office/drawing/2014/main" id="{7D0FC966-C5AB-4F73-87A5-4993E1E5386E}"/>
              </a:ext>
            </a:extLst>
          </p:cNvPr>
          <p:cNvSpPr txBox="1"/>
          <p:nvPr/>
        </p:nvSpPr>
        <p:spPr>
          <a:xfrm>
            <a:off x="9649115" y="3880349"/>
            <a:ext cx="838200" cy="3693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FY 14/15</a:t>
            </a:r>
          </a:p>
          <a:p>
            <a:r>
              <a:rPr lang="en-US" sz="900" dirty="0"/>
              <a:t>$3.7M</a:t>
            </a:r>
          </a:p>
        </p:txBody>
      </p:sp>
      <p:sp>
        <p:nvSpPr>
          <p:cNvPr id="13" name="TextBox 6">
            <a:extLst>
              <a:ext uri="{FF2B5EF4-FFF2-40B4-BE49-F238E27FC236}">
                <a16:creationId xmlns:a16="http://schemas.microsoft.com/office/drawing/2014/main" id="{A69E288E-A8A7-4402-8567-B4B11755D2BC}"/>
              </a:ext>
            </a:extLst>
          </p:cNvPr>
          <p:cNvSpPr txBox="1"/>
          <p:nvPr/>
        </p:nvSpPr>
        <p:spPr>
          <a:xfrm>
            <a:off x="9644402" y="3431137"/>
            <a:ext cx="838200" cy="3693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t>FY 15/16</a:t>
            </a:r>
          </a:p>
          <a:p>
            <a:r>
              <a:rPr lang="en-US" sz="900" dirty="0"/>
              <a:t>$4.4M</a:t>
            </a:r>
          </a:p>
        </p:txBody>
      </p:sp>
      <p:cxnSp>
        <p:nvCxnSpPr>
          <p:cNvPr id="14" name="Straight Connector 13">
            <a:extLst>
              <a:ext uri="{FF2B5EF4-FFF2-40B4-BE49-F238E27FC236}">
                <a16:creationId xmlns:a16="http://schemas.microsoft.com/office/drawing/2014/main" id="{16899B87-13FD-42B7-A3C0-7B054579CCEB}"/>
              </a:ext>
            </a:extLst>
          </p:cNvPr>
          <p:cNvCxnSpPr>
            <a:cxnSpLocks/>
          </p:cNvCxnSpPr>
          <p:nvPr/>
        </p:nvCxnSpPr>
        <p:spPr>
          <a:xfrm>
            <a:off x="9212697" y="3657594"/>
            <a:ext cx="38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A84436-43FD-439A-8D6F-8071E5B85ADC}"/>
              </a:ext>
            </a:extLst>
          </p:cNvPr>
          <p:cNvCxnSpPr>
            <a:cxnSpLocks/>
          </p:cNvCxnSpPr>
          <p:nvPr/>
        </p:nvCxnSpPr>
        <p:spPr>
          <a:xfrm>
            <a:off x="8886416" y="3581400"/>
            <a:ext cx="38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770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4448"/>
            <a:ext cx="10363200" cy="1157335"/>
          </a:xfrm>
        </p:spPr>
        <p:txBody>
          <a:bodyPr/>
          <a:lstStyle/>
          <a:p>
            <a:r>
              <a:rPr lang="en-US" dirty="0">
                <a:solidFill>
                  <a:schemeClr val="tx1"/>
                </a:solidFill>
              </a:rPr>
              <a:t>Preliminary Financial Report</a:t>
            </a:r>
          </a:p>
        </p:txBody>
      </p:sp>
      <p:pic>
        <p:nvPicPr>
          <p:cNvPr id="4" name="Picture 3">
            <a:extLst>
              <a:ext uri="{FF2B5EF4-FFF2-40B4-BE49-F238E27FC236}">
                <a16:creationId xmlns:a16="http://schemas.microsoft.com/office/drawing/2014/main" id="{554E235F-CD88-433A-F8C7-A2D4525A119C}"/>
              </a:ext>
            </a:extLst>
          </p:cNvPr>
          <p:cNvPicPr>
            <a:picLocks noChangeAspect="1"/>
          </p:cNvPicPr>
          <p:nvPr/>
        </p:nvPicPr>
        <p:blipFill>
          <a:blip r:embed="rId3"/>
          <a:stretch>
            <a:fillRect/>
          </a:stretch>
        </p:blipFill>
        <p:spPr>
          <a:xfrm>
            <a:off x="762001" y="914400"/>
            <a:ext cx="10744200" cy="5943600"/>
          </a:xfrm>
          <a:prstGeom prst="rect">
            <a:avLst/>
          </a:prstGeom>
        </p:spPr>
      </p:pic>
    </p:spTree>
    <p:extLst>
      <p:ext uri="{BB962C8B-B14F-4D97-AF65-F5344CB8AC3E}">
        <p14:creationId xmlns:p14="http://schemas.microsoft.com/office/powerpoint/2010/main" val="194320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10591800" cy="1143000"/>
          </a:xfrm>
        </p:spPr>
        <p:txBody>
          <a:bodyPr/>
          <a:lstStyle/>
          <a:p>
            <a:r>
              <a:rPr lang="en-US" sz="6000" dirty="0">
                <a:solidFill>
                  <a:schemeClr val="tx1"/>
                </a:solidFill>
              </a:rPr>
              <a:t>Capital Improvement Program</a:t>
            </a:r>
          </a:p>
        </p:txBody>
      </p:sp>
    </p:spTree>
    <p:extLst>
      <p:ext uri="{BB962C8B-B14F-4D97-AF65-F5344CB8AC3E}">
        <p14:creationId xmlns:p14="http://schemas.microsoft.com/office/powerpoint/2010/main" val="420744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B2CE-45BD-460C-927B-FD8FECF65251}"/>
              </a:ext>
            </a:extLst>
          </p:cNvPr>
          <p:cNvSpPr>
            <a:spLocks noGrp="1"/>
          </p:cNvSpPr>
          <p:nvPr>
            <p:ph type="title"/>
          </p:nvPr>
        </p:nvSpPr>
        <p:spPr>
          <a:xfrm>
            <a:off x="152400" y="152400"/>
            <a:ext cx="6609937" cy="1325563"/>
          </a:xfrm>
        </p:spPr>
        <p:txBody>
          <a:bodyPr>
            <a:normAutofit/>
          </a:bodyPr>
          <a:lstStyle/>
          <a:p>
            <a:pPr>
              <a:lnSpc>
                <a:spcPct val="90000"/>
              </a:lnSpc>
            </a:pPr>
            <a:r>
              <a:rPr lang="en-US" dirty="0"/>
              <a:t>Planning for Capital Jobs</a:t>
            </a:r>
          </a:p>
        </p:txBody>
      </p:sp>
      <p:sp>
        <p:nvSpPr>
          <p:cNvPr id="3" name="Content Placeholder 2">
            <a:extLst>
              <a:ext uri="{FF2B5EF4-FFF2-40B4-BE49-F238E27FC236}">
                <a16:creationId xmlns:a16="http://schemas.microsoft.com/office/drawing/2014/main" id="{4C1ACA2A-564B-4F88-86F7-EA8C84B7AC7E}"/>
              </a:ext>
            </a:extLst>
          </p:cNvPr>
          <p:cNvSpPr>
            <a:spLocks noGrp="1"/>
          </p:cNvSpPr>
          <p:nvPr>
            <p:ph idx="1"/>
          </p:nvPr>
        </p:nvSpPr>
        <p:spPr>
          <a:xfrm>
            <a:off x="152400" y="2482228"/>
            <a:ext cx="6430380" cy="3375920"/>
          </a:xfrm>
        </p:spPr>
        <p:txBody>
          <a:bodyPr anchor="t">
            <a:normAutofit/>
          </a:bodyPr>
          <a:lstStyle/>
          <a:p>
            <a:pPr marL="0" indent="0">
              <a:lnSpc>
                <a:spcPct val="90000"/>
              </a:lnSpc>
              <a:buNone/>
            </a:pPr>
            <a:r>
              <a:rPr lang="en-US" sz="1400" b="1" u="sng" dirty="0"/>
              <a:t>Capay Dam Bladder Replacement Project</a:t>
            </a:r>
          </a:p>
          <a:p>
            <a:pPr marL="57150" indent="0">
              <a:lnSpc>
                <a:spcPct val="90000"/>
              </a:lnSpc>
              <a:buNone/>
            </a:pPr>
            <a:endParaRPr lang="en-US" sz="1400" b="1" u="sng" dirty="0"/>
          </a:p>
          <a:p>
            <a:pPr marL="57150" indent="0">
              <a:lnSpc>
                <a:spcPct val="90000"/>
              </a:lnSpc>
              <a:buNone/>
            </a:pPr>
            <a:r>
              <a:rPr lang="en-US" sz="1400" b="1" u="sng" dirty="0"/>
              <a:t>FY 22/23 Planning Activities Related to Large Capital Jobs</a:t>
            </a:r>
          </a:p>
          <a:p>
            <a:pPr marL="57150" indent="0">
              <a:lnSpc>
                <a:spcPct val="90000"/>
              </a:lnSpc>
              <a:buNone/>
            </a:pPr>
            <a:endParaRPr lang="en-US" sz="1400" b="1" u="sng" dirty="0"/>
          </a:p>
          <a:p>
            <a:pPr marL="57150" indent="0">
              <a:lnSpc>
                <a:spcPct val="90000"/>
              </a:lnSpc>
              <a:buNone/>
            </a:pPr>
            <a:r>
              <a:rPr lang="en-US" sz="1400" b="1" u="sng" dirty="0"/>
              <a:t>Hungry Hollow Canal – Pipeline Extension Project</a:t>
            </a:r>
          </a:p>
          <a:p>
            <a:pPr lvl="1">
              <a:lnSpc>
                <a:spcPct val="90000"/>
              </a:lnSpc>
            </a:pPr>
            <a:endParaRPr lang="en-US" sz="1400" dirty="0"/>
          </a:p>
        </p:txBody>
      </p:sp>
      <p:sp>
        <p:nvSpPr>
          <p:cNvPr id="31" name="Freeform: Shape 3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3B0078E-724C-4372-8E3C-F7534144F2BE}"/>
              </a:ext>
            </a:extLst>
          </p:cNvPr>
          <p:cNvPicPr>
            <a:picLocks noChangeAspect="1"/>
          </p:cNvPicPr>
          <p:nvPr/>
        </p:nvPicPr>
        <p:blipFill rotWithShape="1">
          <a:blip r:embed="rId2"/>
          <a:srcRect l="7333" r="28672"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1530294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one&#10;&#10;Description automatically generated">
            <a:extLst>
              <a:ext uri="{FF2B5EF4-FFF2-40B4-BE49-F238E27FC236}">
                <a16:creationId xmlns:a16="http://schemas.microsoft.com/office/drawing/2014/main" id="{89DAE3A0-C954-0AAB-79B0-187D32B92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7650" y="781050"/>
            <a:ext cx="6858000" cy="5143500"/>
          </a:xfrm>
          <a:prstGeom prst="rect">
            <a:avLst/>
          </a:prstGeom>
        </p:spPr>
      </p:pic>
      <p:pic>
        <p:nvPicPr>
          <p:cNvPr id="3" name="Picture 2" descr="A picture containing ground, outdoor, dirt, stone&#10;&#10;Description automatically generated">
            <a:extLst>
              <a:ext uri="{FF2B5EF4-FFF2-40B4-BE49-F238E27FC236}">
                <a16:creationId xmlns:a16="http://schemas.microsoft.com/office/drawing/2014/main" id="{541DD878-9320-1650-7966-2E09EAE58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77998" y="857250"/>
            <a:ext cx="6858000" cy="5143500"/>
          </a:xfrm>
          <a:prstGeom prst="rect">
            <a:avLst/>
          </a:prstGeom>
        </p:spPr>
      </p:pic>
      <p:sp>
        <p:nvSpPr>
          <p:cNvPr id="4" name="TextBox 3">
            <a:extLst>
              <a:ext uri="{FF2B5EF4-FFF2-40B4-BE49-F238E27FC236}">
                <a16:creationId xmlns:a16="http://schemas.microsoft.com/office/drawing/2014/main" id="{FA08F720-E165-7A61-E833-2B7B33345A73}"/>
              </a:ext>
            </a:extLst>
          </p:cNvPr>
          <p:cNvSpPr txBox="1"/>
          <p:nvPr/>
        </p:nvSpPr>
        <p:spPr>
          <a:xfrm>
            <a:off x="609600" y="6019800"/>
            <a:ext cx="5143500" cy="646331"/>
          </a:xfrm>
          <a:prstGeom prst="rect">
            <a:avLst/>
          </a:prstGeom>
          <a:noFill/>
        </p:spPr>
        <p:txBody>
          <a:bodyPr wrap="square" rtlCol="0">
            <a:spAutoFit/>
          </a:bodyPr>
          <a:lstStyle/>
          <a:p>
            <a:r>
              <a:rPr lang="en-US" dirty="0">
                <a:solidFill>
                  <a:schemeClr val="bg1"/>
                </a:solidFill>
              </a:rPr>
              <a:t>Hungry Hollow Canal Check Relocation and Enhancement (HUH0263)</a:t>
            </a:r>
          </a:p>
        </p:txBody>
      </p:sp>
    </p:spTree>
    <p:extLst>
      <p:ext uri="{BB962C8B-B14F-4D97-AF65-F5344CB8AC3E}">
        <p14:creationId xmlns:p14="http://schemas.microsoft.com/office/powerpoint/2010/main" val="108605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ngry Hollow Canal Check Relocation">
            <a:extLst>
              <a:ext uri="{FF2B5EF4-FFF2-40B4-BE49-F238E27FC236}">
                <a16:creationId xmlns:a16="http://schemas.microsoft.com/office/drawing/2014/main" id="{C587F429-4C6F-2D18-030F-0394FB7602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a:extLst>
              <a:ext uri="{FF2B5EF4-FFF2-40B4-BE49-F238E27FC236}">
                <a16:creationId xmlns:a16="http://schemas.microsoft.com/office/drawing/2014/main" id="{F1B7B3C3-D85E-1DCE-5D37-B808E5451EBA}"/>
              </a:ext>
            </a:extLst>
          </p:cNvPr>
          <p:cNvSpPr txBox="1"/>
          <p:nvPr/>
        </p:nvSpPr>
        <p:spPr>
          <a:xfrm>
            <a:off x="1752600" y="6096000"/>
            <a:ext cx="5143500" cy="646331"/>
          </a:xfrm>
          <a:prstGeom prst="rect">
            <a:avLst/>
          </a:prstGeom>
          <a:noFill/>
        </p:spPr>
        <p:txBody>
          <a:bodyPr wrap="square" rtlCol="0">
            <a:spAutoFit/>
          </a:bodyPr>
          <a:lstStyle/>
          <a:p>
            <a:r>
              <a:rPr lang="en-US" dirty="0">
                <a:solidFill>
                  <a:schemeClr val="bg1"/>
                </a:solidFill>
              </a:rPr>
              <a:t>Hungry Hollow Canal Check Relocation and Enhancement (HUH0263)</a:t>
            </a:r>
          </a:p>
        </p:txBody>
      </p:sp>
    </p:spTree>
    <p:extLst>
      <p:ext uri="{BB962C8B-B14F-4D97-AF65-F5344CB8AC3E}">
        <p14:creationId xmlns:p14="http://schemas.microsoft.com/office/powerpoint/2010/main" val="1914257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one, concrete, cement, dirty&#10;&#10;Description automatically generated">
            <a:extLst>
              <a:ext uri="{FF2B5EF4-FFF2-40B4-BE49-F238E27FC236}">
                <a16:creationId xmlns:a16="http://schemas.microsoft.com/office/drawing/2014/main" id="{78D24DB4-CACD-F2C0-6429-23F61BD567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7650" y="857250"/>
            <a:ext cx="6858000" cy="5143500"/>
          </a:xfrm>
          <a:prstGeom prst="rect">
            <a:avLst/>
          </a:prstGeom>
        </p:spPr>
      </p:pic>
      <p:pic>
        <p:nvPicPr>
          <p:cNvPr id="4" name="Picture 3" descr="A picture containing chair, cement, stone, step&#10;&#10;Description automatically generated">
            <a:extLst>
              <a:ext uri="{FF2B5EF4-FFF2-40B4-BE49-F238E27FC236}">
                <a16:creationId xmlns:a16="http://schemas.microsoft.com/office/drawing/2014/main" id="{117A0D87-B8A2-50E5-FE59-D6AA324EEA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48350" y="857250"/>
            <a:ext cx="6858000" cy="5143500"/>
          </a:xfrm>
          <a:prstGeom prst="rect">
            <a:avLst/>
          </a:prstGeom>
        </p:spPr>
      </p:pic>
      <p:sp>
        <p:nvSpPr>
          <p:cNvPr id="5" name="TextBox 4">
            <a:extLst>
              <a:ext uri="{FF2B5EF4-FFF2-40B4-BE49-F238E27FC236}">
                <a16:creationId xmlns:a16="http://schemas.microsoft.com/office/drawing/2014/main" id="{9FC9AEC8-B077-B364-7A13-559E4A3B5767}"/>
              </a:ext>
            </a:extLst>
          </p:cNvPr>
          <p:cNvSpPr txBox="1"/>
          <p:nvPr/>
        </p:nvSpPr>
        <p:spPr>
          <a:xfrm>
            <a:off x="609600" y="6019800"/>
            <a:ext cx="5143500" cy="646331"/>
          </a:xfrm>
          <a:prstGeom prst="rect">
            <a:avLst/>
          </a:prstGeom>
          <a:noFill/>
        </p:spPr>
        <p:txBody>
          <a:bodyPr wrap="square" rtlCol="0">
            <a:spAutoFit/>
          </a:bodyPr>
          <a:lstStyle/>
          <a:p>
            <a:r>
              <a:rPr lang="en-US" dirty="0">
                <a:solidFill>
                  <a:schemeClr val="bg1"/>
                </a:solidFill>
              </a:rPr>
              <a:t>Hungry Hollow Canal Check Relocation and Enhancement (HUH0263)</a:t>
            </a:r>
          </a:p>
        </p:txBody>
      </p:sp>
    </p:spTree>
    <p:extLst>
      <p:ext uri="{BB962C8B-B14F-4D97-AF65-F5344CB8AC3E}">
        <p14:creationId xmlns:p14="http://schemas.microsoft.com/office/powerpoint/2010/main" val="382010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ound, sky, outdoor, building material&#10;&#10;Description automatically generated">
            <a:extLst>
              <a:ext uri="{FF2B5EF4-FFF2-40B4-BE49-F238E27FC236}">
                <a16:creationId xmlns:a16="http://schemas.microsoft.com/office/drawing/2014/main" id="{F97BDD03-9567-6844-173E-79615C37D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 name="TextBox 15">
            <a:extLst>
              <a:ext uri="{FF2B5EF4-FFF2-40B4-BE49-F238E27FC236}">
                <a16:creationId xmlns:a16="http://schemas.microsoft.com/office/drawing/2014/main" id="{FDE34907-6CC0-D848-F064-849569552275}"/>
              </a:ext>
            </a:extLst>
          </p:cNvPr>
          <p:cNvSpPr txBox="1"/>
          <p:nvPr/>
        </p:nvSpPr>
        <p:spPr>
          <a:xfrm>
            <a:off x="1676400" y="6096000"/>
            <a:ext cx="5143500" cy="646331"/>
          </a:xfrm>
          <a:prstGeom prst="rect">
            <a:avLst/>
          </a:prstGeom>
          <a:noFill/>
        </p:spPr>
        <p:txBody>
          <a:bodyPr wrap="square" rtlCol="0">
            <a:spAutoFit/>
          </a:bodyPr>
          <a:lstStyle/>
          <a:p>
            <a:r>
              <a:rPr lang="en-US" dirty="0">
                <a:solidFill>
                  <a:schemeClr val="bg1"/>
                </a:solidFill>
              </a:rPr>
              <a:t>Hungry Hollow Canal Check Relocation and Enhancement (HUH0263)</a:t>
            </a:r>
          </a:p>
        </p:txBody>
      </p:sp>
    </p:spTree>
    <p:extLst>
      <p:ext uri="{BB962C8B-B14F-4D97-AF65-F5344CB8AC3E}">
        <p14:creationId xmlns:p14="http://schemas.microsoft.com/office/powerpoint/2010/main" val="2101257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nstruction site with a bulldozer&#10;&#10;Description automatically generated with low confidence">
            <a:extLst>
              <a:ext uri="{FF2B5EF4-FFF2-40B4-BE49-F238E27FC236}">
                <a16:creationId xmlns:a16="http://schemas.microsoft.com/office/drawing/2014/main" id="{B28479C3-AC6F-21A7-0A2C-0F1B0DE77B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3D288170-B4B5-776B-FFD6-C1FED6880A9C}"/>
              </a:ext>
            </a:extLst>
          </p:cNvPr>
          <p:cNvSpPr txBox="1"/>
          <p:nvPr/>
        </p:nvSpPr>
        <p:spPr>
          <a:xfrm>
            <a:off x="1676400" y="6096000"/>
            <a:ext cx="5143500" cy="646331"/>
          </a:xfrm>
          <a:prstGeom prst="rect">
            <a:avLst/>
          </a:prstGeom>
          <a:noFill/>
        </p:spPr>
        <p:txBody>
          <a:bodyPr wrap="square" rtlCol="0">
            <a:spAutoFit/>
          </a:bodyPr>
          <a:lstStyle/>
          <a:p>
            <a:r>
              <a:rPr lang="en-US" dirty="0">
                <a:solidFill>
                  <a:schemeClr val="bg1"/>
                </a:solidFill>
              </a:rPr>
              <a:t>Hungry Hollow Canal Check Relocation and Enhancement (HUH0391)</a:t>
            </a:r>
          </a:p>
        </p:txBody>
      </p:sp>
    </p:spTree>
    <p:extLst>
      <p:ext uri="{BB962C8B-B14F-4D97-AF65-F5344CB8AC3E}">
        <p14:creationId xmlns:p14="http://schemas.microsoft.com/office/powerpoint/2010/main" val="4069408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1104900"/>
            <a:ext cx="8229600" cy="4648200"/>
          </a:xfrm>
        </p:spPr>
        <p:txBody>
          <a:bodyPr/>
          <a:lstStyle/>
          <a:p>
            <a:pPr eaLnBrk="1" hangingPunct="1"/>
            <a:br>
              <a:rPr lang="en-US" sz="4800" dirty="0">
                <a:solidFill>
                  <a:schemeClr val="tx1"/>
                </a:solidFill>
              </a:rPr>
            </a:br>
            <a:r>
              <a:rPr lang="en-US" sz="4000" dirty="0">
                <a:solidFill>
                  <a:schemeClr val="tx1"/>
                </a:solidFill>
              </a:rPr>
              <a:t>Agenda Item #3</a:t>
            </a:r>
            <a:br>
              <a:rPr lang="en-US" sz="4000" dirty="0">
                <a:solidFill>
                  <a:schemeClr val="tx1"/>
                </a:solidFill>
              </a:rPr>
            </a:br>
            <a:br>
              <a:rPr lang="en-US" sz="4000" dirty="0">
                <a:solidFill>
                  <a:schemeClr val="tx1"/>
                </a:solidFill>
              </a:rPr>
            </a:br>
            <a:r>
              <a:rPr lang="en-US" sz="4000" dirty="0">
                <a:solidFill>
                  <a:schemeClr val="tx1"/>
                </a:solidFill>
              </a:rPr>
              <a:t>Adding Items to the</a:t>
            </a:r>
            <a:br>
              <a:rPr lang="en-US" sz="4000" dirty="0">
                <a:solidFill>
                  <a:schemeClr val="tx1"/>
                </a:solidFill>
              </a:rPr>
            </a:br>
            <a:r>
              <a:rPr lang="en-US" sz="4000" dirty="0">
                <a:solidFill>
                  <a:schemeClr val="tx1"/>
                </a:solidFill>
              </a:rPr>
              <a:t>Posted Agenda</a:t>
            </a:r>
            <a:br>
              <a:rPr lang="en-US" sz="4000" dirty="0">
                <a:solidFill>
                  <a:schemeClr val="tx1"/>
                </a:solidFill>
              </a:rPr>
            </a:b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35383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2715-79B8-4665-9403-9FF720639CAB}"/>
              </a:ext>
            </a:extLst>
          </p:cNvPr>
          <p:cNvSpPr>
            <a:spLocks noGrp="1"/>
          </p:cNvSpPr>
          <p:nvPr>
            <p:ph type="title"/>
          </p:nvPr>
        </p:nvSpPr>
        <p:spPr/>
        <p:txBody>
          <a:bodyPr vert="horz" lIns="91440" tIns="45720" rIns="91440" bIns="45720" rtlCol="0" anchor="ctr">
            <a:normAutofit fontScale="90000"/>
          </a:bodyPr>
          <a:lstStyle/>
          <a:p>
            <a:r>
              <a:rPr lang="en-US" sz="4800" kern="1200" dirty="0">
                <a:solidFill>
                  <a:schemeClr val="tx1"/>
                </a:solidFill>
                <a:latin typeface="+mj-lt"/>
                <a:ea typeface="+mj-ea"/>
                <a:cs typeface="+mj-cs"/>
              </a:rPr>
              <a:t>Discussion of FY 22/23 Planning Activities Related to Large Capital Jobs </a:t>
            </a:r>
          </a:p>
        </p:txBody>
      </p:sp>
      <p:sp>
        <p:nvSpPr>
          <p:cNvPr id="3" name="Content Placeholder 2">
            <a:extLst>
              <a:ext uri="{FF2B5EF4-FFF2-40B4-BE49-F238E27FC236}">
                <a16:creationId xmlns:a16="http://schemas.microsoft.com/office/drawing/2014/main" id="{A236E497-495A-416C-9325-F130FBEE1189}"/>
              </a:ext>
            </a:extLst>
          </p:cNvPr>
          <p:cNvSpPr>
            <a:spLocks noGrp="1"/>
          </p:cNvSpPr>
          <p:nvPr>
            <p:ph idx="1"/>
          </p:nvPr>
        </p:nvSpPr>
        <p:spPr>
          <a:xfrm>
            <a:off x="838200" y="2042441"/>
            <a:ext cx="10515600" cy="4351338"/>
          </a:xfrm>
        </p:spPr>
        <p:txBody>
          <a:bodyPr/>
          <a:lstStyle/>
          <a:p>
            <a:pPr>
              <a:buFont typeface="Calibri" panose="020F0502020204030204" pitchFamily="34" charset="0"/>
              <a:buChar char="⁻"/>
            </a:pPr>
            <a:r>
              <a:rPr lang="en-US" dirty="0"/>
              <a:t>Indian Valley Reservoir – 60” Hollow-Jet Valve Rebuild: ~$200k</a:t>
            </a:r>
          </a:p>
          <a:p>
            <a:pPr>
              <a:buFont typeface="Calibri" panose="020F0502020204030204" pitchFamily="34" charset="0"/>
              <a:buChar char="⁻"/>
            </a:pPr>
            <a:r>
              <a:rPr lang="en-US" dirty="0"/>
              <a:t>FERC Part12D Recommendations</a:t>
            </a:r>
          </a:p>
          <a:p>
            <a:pPr lvl="1"/>
            <a:r>
              <a:rPr lang="en-US" dirty="0">
                <a:highlight>
                  <a:srgbClr val="FFFF00"/>
                </a:highlight>
              </a:rPr>
              <a:t>Photogrammetric Topo Survey of Eastern Ravine: ~$30k</a:t>
            </a:r>
          </a:p>
          <a:p>
            <a:pPr lvl="1"/>
            <a:r>
              <a:rPr lang="en-US" dirty="0">
                <a:highlight>
                  <a:srgbClr val="FFFF00"/>
                </a:highlight>
              </a:rPr>
              <a:t>Potential Failure Mode Analysis Investigations: ~$100k</a:t>
            </a:r>
          </a:p>
          <a:p>
            <a:pPr lvl="1"/>
            <a:r>
              <a:rPr lang="en-US" dirty="0"/>
              <a:t>Spillway Repair Project: ~$300k (FY 23/24)</a:t>
            </a:r>
          </a:p>
          <a:p>
            <a:pPr lvl="1"/>
            <a:r>
              <a:rPr lang="en-US" dirty="0"/>
              <a:t>Dam Seepage Monitoring: ~$500k (FY 23/24, maybe pushback)</a:t>
            </a:r>
          </a:p>
          <a:p>
            <a:pPr lvl="1"/>
            <a:r>
              <a:rPr lang="en-US" dirty="0"/>
              <a:t>Penstock and Spillway Gates Recoating Project: ~$800k (FY 24/25)</a:t>
            </a:r>
          </a:p>
          <a:p>
            <a:pPr lvl="1"/>
            <a:endParaRPr lang="en-US" dirty="0"/>
          </a:p>
          <a:p>
            <a:endParaRPr lang="en-US" dirty="0"/>
          </a:p>
        </p:txBody>
      </p:sp>
    </p:spTree>
    <p:extLst>
      <p:ext uri="{BB962C8B-B14F-4D97-AF65-F5344CB8AC3E}">
        <p14:creationId xmlns:p14="http://schemas.microsoft.com/office/powerpoint/2010/main" val="265755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032715-79B8-4665-9403-9FF720639CA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Update on Hungry Hollow Canal Pipeline Extension Project</a:t>
            </a:r>
          </a:p>
        </p:txBody>
      </p:sp>
      <p:pic>
        <p:nvPicPr>
          <p:cNvPr id="7" name="Picture 6">
            <a:extLst>
              <a:ext uri="{FF2B5EF4-FFF2-40B4-BE49-F238E27FC236}">
                <a16:creationId xmlns:a16="http://schemas.microsoft.com/office/drawing/2014/main" id="{E2A16E1B-5730-42E0-939F-DFFEA99C41B6}"/>
              </a:ext>
            </a:extLst>
          </p:cNvPr>
          <p:cNvPicPr>
            <a:picLocks noChangeAspect="1"/>
          </p:cNvPicPr>
          <p:nvPr/>
        </p:nvPicPr>
        <p:blipFill>
          <a:blip r:embed="rId2"/>
          <a:stretch>
            <a:fillRect/>
          </a:stretch>
        </p:blipFill>
        <p:spPr>
          <a:xfrm>
            <a:off x="6121154" y="34572"/>
            <a:ext cx="5015220" cy="6823428"/>
          </a:xfrm>
          <a:prstGeom prst="rect">
            <a:avLst/>
          </a:prstGeom>
        </p:spPr>
      </p:pic>
    </p:spTree>
    <p:extLst>
      <p:ext uri="{BB962C8B-B14F-4D97-AF65-F5344CB8AC3E}">
        <p14:creationId xmlns:p14="http://schemas.microsoft.com/office/powerpoint/2010/main" val="1143675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A picture containing outdoor, sky, grass, ground&#10;&#10;Description automatically generated">
            <a:extLst>
              <a:ext uri="{FF2B5EF4-FFF2-40B4-BE49-F238E27FC236}">
                <a16:creationId xmlns:a16="http://schemas.microsoft.com/office/drawing/2014/main" id="{157C7F47-3873-31B3-0968-D1B1652BB9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885" b="5129"/>
          <a:stretch/>
        </p:blipFill>
        <p:spPr>
          <a:xfrm>
            <a:off x="20" y="1282"/>
            <a:ext cx="12191980" cy="6856718"/>
          </a:xfrm>
          <a:prstGeom prst="rect">
            <a:avLst/>
          </a:prstGeom>
        </p:spPr>
      </p:pic>
    </p:spTree>
    <p:extLst>
      <p:ext uri="{BB962C8B-B14F-4D97-AF65-F5344CB8AC3E}">
        <p14:creationId xmlns:p14="http://schemas.microsoft.com/office/powerpoint/2010/main" val="3828912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71600" y="6697"/>
            <a:ext cx="9448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kern="0" dirty="0">
                <a:solidFill>
                  <a:schemeClr val="tx1"/>
                </a:solidFill>
              </a:rPr>
              <a:t>General Activities </a:t>
            </a:r>
            <a:r>
              <a:rPr lang="en-US" sz="2900" dirty="0">
                <a:solidFill>
                  <a:schemeClr val="tx1"/>
                </a:solidFill>
              </a:rPr>
              <a:t>(November 2-December 6)</a:t>
            </a:r>
            <a:endParaRPr lang="en-US" sz="2900" kern="0" dirty="0">
              <a:solidFill>
                <a:schemeClr val="tx1"/>
              </a:solidFill>
            </a:endParaRPr>
          </a:p>
        </p:txBody>
      </p:sp>
      <p:sp>
        <p:nvSpPr>
          <p:cNvPr id="4" name="TextBox 3">
            <a:extLst>
              <a:ext uri="{FF2B5EF4-FFF2-40B4-BE49-F238E27FC236}">
                <a16:creationId xmlns:a16="http://schemas.microsoft.com/office/drawing/2014/main" id="{E63780B4-4372-45B2-96FB-0C6B48DFFB03}"/>
              </a:ext>
            </a:extLst>
          </p:cNvPr>
          <p:cNvSpPr txBox="1"/>
          <p:nvPr/>
        </p:nvSpPr>
        <p:spPr>
          <a:xfrm>
            <a:off x="-76200" y="659367"/>
            <a:ext cx="12344400" cy="6401753"/>
          </a:xfrm>
          <a:prstGeom prst="rect">
            <a:avLst/>
          </a:prstGeom>
          <a:noFill/>
        </p:spPr>
        <p:txBody>
          <a:bodyPr wrap="square" rtlCol="0">
            <a:spAutoFit/>
          </a:bodyPr>
          <a:lstStyle/>
          <a:p>
            <a:pPr lvl="1"/>
            <a:endParaRPr lang="en-US" sz="2400" u="sng" dirty="0"/>
          </a:p>
          <a:p>
            <a:pPr lvl="1"/>
            <a:r>
              <a:rPr lang="en-US" sz="2400" b="1" u="sng" dirty="0"/>
              <a:t>PROJECTS:</a:t>
            </a:r>
            <a:endParaRPr lang="en-US" sz="2400" b="1" dirty="0"/>
          </a:p>
          <a:p>
            <a:pPr lvl="1"/>
            <a:endParaRPr lang="en-US" sz="2000" b="1" dirty="0"/>
          </a:p>
          <a:p>
            <a:pPr marL="914400" lvl="1" indent="-457200">
              <a:buFont typeface="Arial" pitchFamily="34" charset="0"/>
              <a:buChar char="•"/>
            </a:pPr>
            <a:r>
              <a:rPr lang="en-US" b="1" dirty="0"/>
              <a:t>LWA Cost-of-Service Study and Engineer’s Report for Revenue Restructuring</a:t>
            </a:r>
          </a:p>
          <a:p>
            <a:pPr marL="914400" lvl="1" indent="-457200">
              <a:buFont typeface="Arial" pitchFamily="34" charset="0"/>
              <a:buChar char="•"/>
            </a:pPr>
            <a:r>
              <a:rPr lang="en-US" b="1" dirty="0"/>
              <a:t>Drought Assistance – Dry well checks (Contract with Yolo County OES)</a:t>
            </a:r>
          </a:p>
          <a:p>
            <a:pPr marL="914400" lvl="1" indent="-457200">
              <a:buFont typeface="Arial" pitchFamily="34" charset="0"/>
              <a:buChar char="•"/>
            </a:pPr>
            <a:r>
              <a:rPr lang="en-US" b="1" dirty="0"/>
              <a:t>Appropriator Water Rights</a:t>
            </a:r>
          </a:p>
          <a:p>
            <a:pPr marL="914400" lvl="1" indent="-457200">
              <a:buFont typeface="Arial" pitchFamily="34" charset="0"/>
              <a:buChar char="•"/>
            </a:pPr>
            <a:r>
              <a:rPr lang="en-US" b="1" dirty="0"/>
              <a:t>Indian Valley Reservoir: Cybersecurity Plan</a:t>
            </a:r>
          </a:p>
          <a:p>
            <a:pPr marL="914400" lvl="1" indent="-457200">
              <a:buFont typeface="Arial" pitchFamily="34" charset="0"/>
              <a:buChar char="•"/>
            </a:pPr>
            <a:r>
              <a:rPr lang="en-US" b="1" dirty="0"/>
              <a:t>Voluntary Agreement Process/Dry Year Scenario Planning</a:t>
            </a:r>
          </a:p>
          <a:p>
            <a:pPr marL="914400" lvl="1" indent="-457200">
              <a:buFont typeface="Arial" pitchFamily="34" charset="0"/>
              <a:buChar char="•"/>
            </a:pPr>
            <a:r>
              <a:rPr lang="en-US" b="1" dirty="0"/>
              <a:t>Training and Initial Phases of Automated Payroll Project and Website Revamping Project</a:t>
            </a:r>
          </a:p>
          <a:p>
            <a:pPr marL="914400" lvl="1" indent="-457200">
              <a:buFont typeface="Arial" pitchFamily="34" charset="0"/>
              <a:buChar char="•"/>
            </a:pPr>
            <a:r>
              <a:rPr lang="en-US" b="1" dirty="0"/>
              <a:t>Project Development for Grant Opportunities (Review of Solicitation Packages)</a:t>
            </a:r>
          </a:p>
          <a:p>
            <a:pPr marL="914400" lvl="1" indent="-457200">
              <a:buFont typeface="Arial" pitchFamily="34" charset="0"/>
              <a:buChar char="•"/>
            </a:pPr>
            <a:r>
              <a:rPr lang="en-US" b="1" dirty="0"/>
              <a:t>YSGA – Project Development; Outreach; Well Permitting Procedures; GSP Grant Management; Groundwater Monitoring Program Improvements; Grant Opportunities; Neighboring Subbasin Coordination; Grey Area Projects and Outreach</a:t>
            </a:r>
          </a:p>
          <a:p>
            <a:pPr marL="914400" lvl="1" indent="-457200">
              <a:buFont typeface="Arial" pitchFamily="34" charset="0"/>
              <a:buChar char="•"/>
            </a:pPr>
            <a:r>
              <a:rPr lang="en-US" b="1" dirty="0"/>
              <a:t>Maintenance on Canal System and Various Private Jobs </a:t>
            </a:r>
          </a:p>
          <a:p>
            <a:pPr marL="914400" lvl="1" indent="-457200">
              <a:buFont typeface="Arial" pitchFamily="34" charset="0"/>
              <a:buChar char="•"/>
            </a:pPr>
            <a:r>
              <a:rPr lang="en-US" b="1" dirty="0"/>
              <a:t>Creek Spraying for CCC and Chipper Program for Yolo RCD</a:t>
            </a:r>
          </a:p>
          <a:p>
            <a:pPr marL="914400" lvl="1" indent="-457200">
              <a:buFont typeface="Arial" pitchFamily="34" charset="0"/>
              <a:buChar char="•"/>
            </a:pPr>
            <a:r>
              <a:rPr lang="en-US" b="1" dirty="0"/>
              <a:t>Capital Projects – small infrastructure projects and USBR </a:t>
            </a:r>
            <a:r>
              <a:rPr lang="en-US" b="1" dirty="0" err="1"/>
              <a:t>WaterSMART</a:t>
            </a:r>
            <a:r>
              <a:rPr lang="en-US" b="1" dirty="0"/>
              <a:t> Grant</a:t>
            </a:r>
          </a:p>
          <a:p>
            <a:pPr marL="914400" lvl="1" indent="-457200">
              <a:buFont typeface="Arial" pitchFamily="34" charset="0"/>
              <a:buChar char="•"/>
            </a:pPr>
            <a:r>
              <a:rPr lang="en-US" b="1" dirty="0"/>
              <a:t>Weed Management (</a:t>
            </a:r>
            <a:r>
              <a:rPr lang="en-US" b="1" dirty="0" err="1"/>
              <a:t>MERCSA</a:t>
            </a:r>
            <a:r>
              <a:rPr lang="en-US" b="1" dirty="0"/>
              <a:t>, NDM and Wild Wings CSAs, Madison and Knights Landing CSDs)</a:t>
            </a:r>
          </a:p>
          <a:p>
            <a:pPr marL="914400" lvl="1" indent="-457200">
              <a:buFont typeface="Arial" pitchFamily="34" charset="0"/>
              <a:buChar char="•"/>
            </a:pPr>
            <a:r>
              <a:rPr lang="en-US" b="1" dirty="0"/>
              <a:t>Shared Services: Cacheville CSD (part-time GM), SCWA, private jobs, spraying, etc.</a:t>
            </a:r>
          </a:p>
          <a:p>
            <a:pPr marL="914400" lvl="1" indent="-457200">
              <a:buFont typeface="Arial" pitchFamily="34" charset="0"/>
              <a:buChar char="•"/>
            </a:pPr>
            <a:r>
              <a:rPr lang="en-US" b="1" dirty="0"/>
              <a:t>Wild Wings CSA and Madison/Knights Landing/Cacheville CSDs Groundwater Assistance and Drought Contingency Planning</a:t>
            </a:r>
          </a:p>
          <a:p>
            <a:pPr marL="914400" lvl="1" indent="-457200">
              <a:buFont typeface="Arial" pitchFamily="34" charset="0"/>
              <a:buChar char="•"/>
            </a:pPr>
            <a:r>
              <a:rPr lang="en-US" b="1" dirty="0"/>
              <a:t>Encroachment Permits, Easement Research, Misc. Water Rights Investigations</a:t>
            </a:r>
          </a:p>
          <a:p>
            <a:pPr marL="914400" lvl="1" indent="-457200">
              <a:buFont typeface="Arial" pitchFamily="34" charset="0"/>
              <a:buChar char="•"/>
            </a:pPr>
            <a:endParaRPr lang="en-US" b="1" dirty="0"/>
          </a:p>
        </p:txBody>
      </p:sp>
    </p:spTree>
    <p:extLst>
      <p:ext uri="{BB962C8B-B14F-4D97-AF65-F5344CB8AC3E}">
        <p14:creationId xmlns:p14="http://schemas.microsoft.com/office/powerpoint/2010/main" val="2205215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00200" y="-228600"/>
            <a:ext cx="9457267" cy="1066800"/>
          </a:xfrm>
        </p:spPr>
        <p:txBody>
          <a:bodyPr/>
          <a:lstStyle/>
          <a:p>
            <a:pPr eaLnBrk="1" hangingPunct="1"/>
            <a:r>
              <a:rPr lang="en-US" dirty="0">
                <a:solidFill>
                  <a:schemeClr val="tx1"/>
                </a:solidFill>
              </a:rPr>
              <a:t>General Activities </a:t>
            </a:r>
            <a:r>
              <a:rPr lang="en-US" sz="2900" dirty="0">
                <a:solidFill>
                  <a:schemeClr val="tx1"/>
                </a:solidFill>
              </a:rPr>
              <a:t>(November 2-December 6)</a:t>
            </a:r>
          </a:p>
        </p:txBody>
      </p:sp>
      <p:sp>
        <p:nvSpPr>
          <p:cNvPr id="3" name="TextBox 2"/>
          <p:cNvSpPr txBox="1"/>
          <p:nvPr/>
        </p:nvSpPr>
        <p:spPr>
          <a:xfrm>
            <a:off x="76200" y="685800"/>
            <a:ext cx="12115800" cy="6446893"/>
          </a:xfrm>
          <a:prstGeom prst="rect">
            <a:avLst/>
          </a:prstGeom>
          <a:noFill/>
        </p:spPr>
        <p:txBody>
          <a:bodyPr wrap="square" numCol="1" rtlCol="0">
            <a:spAutoFit/>
          </a:bodyPr>
          <a:lstStyle/>
          <a:p>
            <a:pPr lvl="1"/>
            <a:r>
              <a:rPr lang="en-US" sz="1300" b="1" u="sng" dirty="0"/>
              <a:t>OUTREACH:</a:t>
            </a:r>
          </a:p>
          <a:p>
            <a:pPr lvl="1"/>
            <a:endParaRPr lang="en-US" sz="1300" dirty="0"/>
          </a:p>
          <a:p>
            <a:pPr marL="800100" lvl="2" indent="-342900">
              <a:lnSpc>
                <a:spcPct val="150000"/>
              </a:lnSpc>
              <a:spcAft>
                <a:spcPts val="0"/>
              </a:spcAft>
              <a:buFont typeface="+mj-lt"/>
              <a:buAutoNum type="arabicPeriod"/>
            </a:pPr>
            <a:r>
              <a:rPr lang="en-US" sz="1300" dirty="0" err="1"/>
              <a:t>VCE</a:t>
            </a:r>
            <a:r>
              <a:rPr lang="en-US" sz="1300" dirty="0"/>
              <a:t> / District Coordination Meeting (November 2) </a:t>
            </a:r>
          </a:p>
          <a:p>
            <a:pPr marL="800100" lvl="2" indent="-342900">
              <a:lnSpc>
                <a:spcPct val="150000"/>
              </a:lnSpc>
              <a:spcAft>
                <a:spcPts val="0"/>
              </a:spcAft>
              <a:buFont typeface="+mj-lt"/>
              <a:buAutoNum type="arabicPeriod"/>
            </a:pPr>
            <a:r>
              <a:rPr lang="en-US" sz="1300" dirty="0"/>
              <a:t>Meeting with County to Discuss Modified Technical Well Procedures (November 2)</a:t>
            </a:r>
          </a:p>
          <a:p>
            <a:pPr marL="800100" lvl="2" indent="-342900">
              <a:lnSpc>
                <a:spcPct val="150000"/>
              </a:lnSpc>
              <a:spcAft>
                <a:spcPts val="0"/>
              </a:spcAft>
              <a:buFont typeface="+mj-lt"/>
              <a:buAutoNum type="arabicPeriod"/>
            </a:pPr>
            <a:r>
              <a:rPr lang="en-US" sz="1300" dirty="0"/>
              <a:t>Planning for the China Slough Rehabilitation Project (November 8)</a:t>
            </a:r>
          </a:p>
          <a:p>
            <a:pPr marL="800100" lvl="2" indent="-342900">
              <a:lnSpc>
                <a:spcPct val="150000"/>
              </a:lnSpc>
              <a:spcAft>
                <a:spcPts val="0"/>
              </a:spcAft>
              <a:buFont typeface="+mj-lt"/>
              <a:buAutoNum type="arabicPeriod"/>
            </a:pPr>
            <a:r>
              <a:rPr lang="en-US" sz="1300" dirty="0"/>
              <a:t>DWR’s GSA Forum (November 9)</a:t>
            </a:r>
          </a:p>
          <a:p>
            <a:pPr marL="800100" lvl="2" indent="-342900">
              <a:lnSpc>
                <a:spcPct val="150000"/>
              </a:lnSpc>
              <a:spcAft>
                <a:spcPts val="0"/>
              </a:spcAft>
              <a:buFont typeface="+mj-lt"/>
              <a:buAutoNum type="arabicPeriod"/>
            </a:pPr>
            <a:r>
              <a:rPr lang="en-US" sz="1300" dirty="0"/>
              <a:t>YSGA Executive Committee Meeting (November 9)</a:t>
            </a:r>
          </a:p>
          <a:p>
            <a:pPr marL="800100" lvl="2" indent="-342900">
              <a:lnSpc>
                <a:spcPct val="150000"/>
              </a:lnSpc>
              <a:spcAft>
                <a:spcPts val="0"/>
              </a:spcAft>
              <a:buFont typeface="+mj-lt"/>
              <a:buAutoNum type="arabicPeriod"/>
            </a:pPr>
            <a:r>
              <a:rPr lang="en-US" sz="1300" dirty="0"/>
              <a:t>YSGA/</a:t>
            </a:r>
            <a:r>
              <a:rPr lang="en-US" sz="1300" dirty="0" err="1"/>
              <a:t>YCFB</a:t>
            </a:r>
            <a:r>
              <a:rPr lang="en-US" sz="1300" dirty="0"/>
              <a:t> Coordination Meeting (November 9)</a:t>
            </a:r>
          </a:p>
          <a:p>
            <a:pPr marL="800100" lvl="2" indent="-342900">
              <a:lnSpc>
                <a:spcPct val="150000"/>
              </a:lnSpc>
              <a:spcAft>
                <a:spcPts val="0"/>
              </a:spcAft>
              <a:buFont typeface="+mj-lt"/>
              <a:buAutoNum type="arabicPeriod"/>
            </a:pPr>
            <a:r>
              <a:rPr lang="en-US" sz="1300" dirty="0"/>
              <a:t>Yolo County Financial Oversight Committee Meeting (November 10)</a:t>
            </a:r>
          </a:p>
          <a:p>
            <a:pPr marL="800100" lvl="2" indent="-342900">
              <a:lnSpc>
                <a:spcPct val="150000"/>
              </a:lnSpc>
              <a:spcAft>
                <a:spcPts val="0"/>
              </a:spcAft>
              <a:buFont typeface="+mj-lt"/>
              <a:buAutoNum type="arabicPeriod"/>
            </a:pPr>
            <a:r>
              <a:rPr lang="en-US" sz="1300" dirty="0"/>
              <a:t>District Focus Group Meeting (November 10)</a:t>
            </a:r>
          </a:p>
          <a:p>
            <a:pPr marL="800100" lvl="2" indent="-342900">
              <a:lnSpc>
                <a:spcPct val="150000"/>
              </a:lnSpc>
              <a:spcAft>
                <a:spcPts val="0"/>
              </a:spcAft>
              <a:buFont typeface="+mj-lt"/>
              <a:buAutoNum type="arabicPeriod"/>
            </a:pPr>
            <a:r>
              <a:rPr lang="en-US" sz="1300" dirty="0"/>
              <a:t>Sacramento River Basin Coordination Discussion, SGMA Grant Funding (November 10)</a:t>
            </a:r>
          </a:p>
          <a:p>
            <a:pPr marL="800100" lvl="2" indent="-342900">
              <a:lnSpc>
                <a:spcPct val="150000"/>
              </a:lnSpc>
              <a:spcAft>
                <a:spcPts val="0"/>
              </a:spcAft>
              <a:buFont typeface="+mj-lt"/>
              <a:buAutoNum type="arabicPeriod"/>
            </a:pPr>
            <a:r>
              <a:rPr lang="en-US" sz="1300" dirty="0"/>
              <a:t>Water Data Consortium Cross-Pilot Water Accounting Platform Coordination Meeting (November 14)</a:t>
            </a:r>
          </a:p>
          <a:p>
            <a:pPr marL="800100" lvl="2" indent="-342900">
              <a:lnSpc>
                <a:spcPct val="150000"/>
              </a:lnSpc>
              <a:spcAft>
                <a:spcPts val="0"/>
              </a:spcAft>
              <a:buFont typeface="+mj-lt"/>
              <a:buAutoNum type="arabicPeriod"/>
            </a:pPr>
            <a:r>
              <a:rPr lang="en-US" sz="1300" dirty="0"/>
              <a:t>Water Resources / Drought Symposium Planning (November 15)</a:t>
            </a:r>
          </a:p>
          <a:p>
            <a:pPr marL="800100" lvl="2" indent="-342900">
              <a:lnSpc>
                <a:spcPct val="150000"/>
              </a:lnSpc>
              <a:spcAft>
                <a:spcPts val="0"/>
              </a:spcAft>
              <a:buFont typeface="+mj-lt"/>
              <a:buAutoNum type="arabicPeriod"/>
            </a:pPr>
            <a:r>
              <a:rPr lang="en-US" sz="1300" dirty="0"/>
              <a:t>ACWA Region 4 Board Meeting (November 17)</a:t>
            </a:r>
          </a:p>
          <a:p>
            <a:pPr marL="800100" lvl="2" indent="-342900">
              <a:lnSpc>
                <a:spcPct val="150000"/>
              </a:lnSpc>
              <a:spcAft>
                <a:spcPts val="0"/>
              </a:spcAft>
              <a:buFont typeface="+mj-lt"/>
              <a:buAutoNum type="arabicPeriod"/>
            </a:pPr>
            <a:r>
              <a:rPr lang="en-US" sz="1300" dirty="0"/>
              <a:t>Highway 16 Flooding Solutions Meetings (November 18)</a:t>
            </a:r>
          </a:p>
          <a:p>
            <a:pPr marL="800100" lvl="2" indent="-342900">
              <a:lnSpc>
                <a:spcPct val="150000"/>
              </a:lnSpc>
              <a:spcAft>
                <a:spcPts val="0"/>
              </a:spcAft>
              <a:buFont typeface="+mj-lt"/>
              <a:buAutoNum type="arabicPeriod"/>
            </a:pPr>
            <a:r>
              <a:rPr lang="en-US" sz="1300" dirty="0"/>
              <a:t>Meeting with Sonoma Water to Discuss Groundwater Recharge Permit Process (November 18)</a:t>
            </a:r>
          </a:p>
          <a:p>
            <a:pPr marL="800100" lvl="2" indent="-342900">
              <a:lnSpc>
                <a:spcPct val="150000"/>
              </a:lnSpc>
              <a:spcAft>
                <a:spcPts val="0"/>
              </a:spcAft>
              <a:buFont typeface="+mj-lt"/>
              <a:buAutoNum type="arabicPeriod"/>
            </a:pPr>
            <a:r>
              <a:rPr lang="en-US" sz="1300" dirty="0"/>
              <a:t>Meeting with DWR to Discuss Potential VA Contribution (November 21)</a:t>
            </a:r>
          </a:p>
          <a:p>
            <a:pPr marL="800100" lvl="2" indent="-342900">
              <a:lnSpc>
                <a:spcPct val="150000"/>
              </a:lnSpc>
              <a:spcAft>
                <a:spcPts val="0"/>
              </a:spcAft>
              <a:buFont typeface="+mj-lt"/>
              <a:buAutoNum type="arabicPeriod"/>
            </a:pPr>
            <a:r>
              <a:rPr lang="en-US" sz="1300" dirty="0"/>
              <a:t>YSGA: Board of Directors Meeting (November 21)</a:t>
            </a:r>
          </a:p>
          <a:p>
            <a:pPr marL="800100" lvl="2" indent="-342900">
              <a:lnSpc>
                <a:spcPct val="150000"/>
              </a:lnSpc>
              <a:spcAft>
                <a:spcPts val="0"/>
              </a:spcAft>
              <a:buFont typeface="+mj-lt"/>
              <a:buAutoNum type="arabicPeriod"/>
            </a:pPr>
            <a:r>
              <a:rPr lang="en-US" sz="1300" dirty="0"/>
              <a:t>ACWA Fall Conference: Groundwater and Water Management Committees, Region 4 Board, and Groundwater Recharge Meeting (Nov. 28-Dec. 1)</a:t>
            </a:r>
          </a:p>
          <a:p>
            <a:pPr marL="800100" lvl="2" indent="-342900">
              <a:lnSpc>
                <a:spcPct val="150000"/>
              </a:lnSpc>
              <a:spcAft>
                <a:spcPts val="0"/>
              </a:spcAft>
              <a:buFont typeface="+mj-lt"/>
              <a:buAutoNum type="arabicPeriod"/>
            </a:pPr>
            <a:r>
              <a:rPr lang="en-US" sz="1300" dirty="0"/>
              <a:t>Coordination Meeting with TNC and Dunnigan Water District to Prepare for NGO Tour in North Yolo MA (December 2)</a:t>
            </a:r>
          </a:p>
          <a:p>
            <a:pPr marL="800100" lvl="2" indent="-342900">
              <a:lnSpc>
                <a:spcPct val="150000"/>
              </a:lnSpc>
              <a:spcAft>
                <a:spcPts val="0"/>
              </a:spcAft>
              <a:buFont typeface="+mj-lt"/>
              <a:buAutoNum type="arabicPeriod"/>
            </a:pPr>
            <a:r>
              <a:rPr lang="en-US" sz="1300" dirty="0" err="1"/>
              <a:t>Interbasin</a:t>
            </a:r>
            <a:r>
              <a:rPr lang="en-US" sz="1300" dirty="0"/>
              <a:t> Coordination Meeting with Solano GSA (December 5)</a:t>
            </a:r>
          </a:p>
          <a:p>
            <a:pPr marL="914400" lvl="1" indent="-457200">
              <a:lnSpc>
                <a:spcPct val="150000"/>
              </a:lnSpc>
              <a:buFont typeface="+mj-lt"/>
              <a:buAutoNum type="arabicPeriod"/>
            </a:pPr>
            <a:endParaRPr lang="en-US" sz="1250" dirty="0"/>
          </a:p>
        </p:txBody>
      </p:sp>
    </p:spTree>
    <p:extLst>
      <p:ext uri="{BB962C8B-B14F-4D97-AF65-F5344CB8AC3E}">
        <p14:creationId xmlns:p14="http://schemas.microsoft.com/office/powerpoint/2010/main" val="1910335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B3A3-055B-45C4-A624-8524DF160E76}"/>
              </a:ext>
            </a:extLst>
          </p:cNvPr>
          <p:cNvSpPr>
            <a:spLocks noGrp="1"/>
          </p:cNvSpPr>
          <p:nvPr>
            <p:ph type="title"/>
          </p:nvPr>
        </p:nvSpPr>
        <p:spPr/>
        <p:txBody>
          <a:bodyPr/>
          <a:lstStyle/>
          <a:p>
            <a:r>
              <a:rPr lang="en-US" dirty="0" err="1"/>
              <a:t>ysga</a:t>
            </a:r>
            <a:r>
              <a:rPr lang="en-US" dirty="0"/>
              <a:t> Update</a:t>
            </a:r>
          </a:p>
        </p:txBody>
      </p:sp>
      <p:sp>
        <p:nvSpPr>
          <p:cNvPr id="3" name="Text Placeholder 2">
            <a:extLst>
              <a:ext uri="{FF2B5EF4-FFF2-40B4-BE49-F238E27FC236}">
                <a16:creationId xmlns:a16="http://schemas.microsoft.com/office/drawing/2014/main" id="{9E1C5B8E-7804-44E3-8B04-4302E9DBFE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4340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2748-42B0-4B81-A07C-8F776B4640D0}"/>
              </a:ext>
            </a:extLst>
          </p:cNvPr>
          <p:cNvSpPr>
            <a:spLocks noGrp="1"/>
          </p:cNvSpPr>
          <p:nvPr>
            <p:ph type="title"/>
          </p:nvPr>
        </p:nvSpPr>
        <p:spPr>
          <a:xfrm>
            <a:off x="609600" y="-39757"/>
            <a:ext cx="10972800" cy="1143000"/>
          </a:xfrm>
        </p:spPr>
        <p:txBody>
          <a:bodyPr/>
          <a:lstStyle/>
          <a:p>
            <a:r>
              <a:rPr lang="en-US" dirty="0"/>
              <a:t>YSGA 2022 Q4 Activities</a:t>
            </a:r>
          </a:p>
        </p:txBody>
      </p:sp>
      <p:sp>
        <p:nvSpPr>
          <p:cNvPr id="3" name="Content Placeholder 2">
            <a:extLst>
              <a:ext uri="{FF2B5EF4-FFF2-40B4-BE49-F238E27FC236}">
                <a16:creationId xmlns:a16="http://schemas.microsoft.com/office/drawing/2014/main" id="{0C867A6C-C3B7-4AD4-B00F-383768164337}"/>
              </a:ext>
            </a:extLst>
          </p:cNvPr>
          <p:cNvSpPr>
            <a:spLocks noGrp="1"/>
          </p:cNvSpPr>
          <p:nvPr>
            <p:ph idx="1"/>
          </p:nvPr>
        </p:nvSpPr>
        <p:spPr>
          <a:xfrm>
            <a:off x="304800" y="1076739"/>
            <a:ext cx="11734800" cy="5067300"/>
          </a:xfrm>
        </p:spPr>
        <p:txBody>
          <a:bodyPr/>
          <a:lstStyle/>
          <a:p>
            <a:r>
              <a:rPr lang="en-US" sz="2000" dirty="0">
                <a:solidFill>
                  <a:srgbClr val="0070C0"/>
                </a:solidFill>
              </a:rPr>
              <a:t>GSP 2023 Annual Report</a:t>
            </a:r>
          </a:p>
          <a:p>
            <a:r>
              <a:rPr lang="en-US" sz="2000" dirty="0">
                <a:solidFill>
                  <a:srgbClr val="0070C0"/>
                </a:solidFill>
              </a:rPr>
              <a:t>Well Permitting Process: Update on County’s Process</a:t>
            </a:r>
          </a:p>
          <a:p>
            <a:r>
              <a:rPr lang="en-US" sz="2000" dirty="0">
                <a:solidFill>
                  <a:srgbClr val="0070C0"/>
                </a:solidFill>
              </a:rPr>
              <a:t>GSP Implementation </a:t>
            </a:r>
            <a:endParaRPr lang="en-US" sz="2000" i="1" dirty="0">
              <a:solidFill>
                <a:srgbClr val="0070C0"/>
              </a:solidFill>
            </a:endParaRPr>
          </a:p>
          <a:p>
            <a:pPr lvl="1"/>
            <a:r>
              <a:rPr lang="en-US" sz="1800" dirty="0"/>
              <a:t>Management Area Advisory Committees</a:t>
            </a:r>
            <a:endParaRPr lang="en-US" sz="1800" dirty="0">
              <a:solidFill>
                <a:srgbClr val="FF5050"/>
              </a:solidFill>
            </a:endParaRPr>
          </a:p>
          <a:p>
            <a:pPr lvl="1"/>
            <a:r>
              <a:rPr lang="en-US" sz="1800" dirty="0"/>
              <a:t>Consideration of Revenue Mechanisms</a:t>
            </a:r>
            <a:endParaRPr lang="en-US" sz="1800" dirty="0">
              <a:solidFill>
                <a:schemeClr val="accent2">
                  <a:lumMod val="75000"/>
                </a:schemeClr>
              </a:solidFill>
            </a:endParaRPr>
          </a:p>
          <a:p>
            <a:pPr lvl="1"/>
            <a:r>
              <a:rPr lang="en-US" sz="1800" dirty="0"/>
              <a:t>Prioritizing Projects / Preparing Grant Applications </a:t>
            </a:r>
          </a:p>
          <a:p>
            <a:r>
              <a:rPr lang="en-US" sz="1900" dirty="0">
                <a:solidFill>
                  <a:srgbClr val="0070C0"/>
                </a:solidFill>
              </a:rPr>
              <a:t>Ad Hoc Drought Task Force Meetings </a:t>
            </a:r>
            <a:r>
              <a:rPr lang="en-US" sz="1900" dirty="0"/>
              <a:t>(SB 552: Drought/Water Shortage Planning)</a:t>
            </a:r>
          </a:p>
          <a:p>
            <a:r>
              <a:rPr lang="en-US" sz="1900" dirty="0" err="1">
                <a:solidFill>
                  <a:srgbClr val="0070C0"/>
                </a:solidFill>
              </a:rPr>
              <a:t>NCWA’s</a:t>
            </a:r>
            <a:r>
              <a:rPr lang="en-US" sz="1900" dirty="0">
                <a:solidFill>
                  <a:srgbClr val="0070C0"/>
                </a:solidFill>
              </a:rPr>
              <a:t> GSA/NGO Tour in North Yolo Management Area (December 8, 2022)</a:t>
            </a:r>
          </a:p>
          <a:p>
            <a:r>
              <a:rPr lang="en-US" sz="1900" dirty="0">
                <a:solidFill>
                  <a:srgbClr val="0070C0"/>
                </a:solidFill>
              </a:rPr>
              <a:t>YSGA Board of Directors Meeting</a:t>
            </a:r>
          </a:p>
          <a:p>
            <a:pPr lvl="1"/>
            <a:r>
              <a:rPr lang="en-US" sz="1800" dirty="0"/>
              <a:t>Regular Meeting January 9, 2023</a:t>
            </a:r>
          </a:p>
        </p:txBody>
      </p:sp>
    </p:spTree>
    <p:extLst>
      <p:ext uri="{BB962C8B-B14F-4D97-AF65-F5344CB8AC3E}">
        <p14:creationId xmlns:p14="http://schemas.microsoft.com/office/powerpoint/2010/main" val="4133315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31376"/>
            <a:ext cx="8229600" cy="838200"/>
          </a:xfrm>
        </p:spPr>
        <p:txBody>
          <a:bodyPr/>
          <a:lstStyle/>
          <a:p>
            <a:pPr eaLnBrk="1" hangingPunct="1"/>
            <a:r>
              <a:rPr lang="en-US" sz="4200" dirty="0">
                <a:solidFill>
                  <a:schemeClr val="tx1"/>
                </a:solidFill>
              </a:rPr>
              <a:t>Upcoming Meetings &amp; Events</a:t>
            </a:r>
          </a:p>
        </p:txBody>
      </p:sp>
      <p:sp>
        <p:nvSpPr>
          <p:cNvPr id="4" name="TextBox 3">
            <a:extLst>
              <a:ext uri="{FF2B5EF4-FFF2-40B4-BE49-F238E27FC236}">
                <a16:creationId xmlns:a16="http://schemas.microsoft.com/office/drawing/2014/main" id="{D93AB0B0-7F16-6365-8247-9EF61A76DF07}"/>
              </a:ext>
            </a:extLst>
          </p:cNvPr>
          <p:cNvSpPr txBox="1"/>
          <p:nvPr/>
        </p:nvSpPr>
        <p:spPr>
          <a:xfrm>
            <a:off x="490330" y="843072"/>
            <a:ext cx="11734800" cy="7063985"/>
          </a:xfrm>
          <a:prstGeom prst="rect">
            <a:avLst/>
          </a:prstGeom>
          <a:noFill/>
        </p:spPr>
        <p:txBody>
          <a:bodyPr wrap="square" numCol="1" rtlCol="0">
            <a:spAutoFit/>
          </a:bodyPr>
          <a:lstStyle/>
          <a:p>
            <a:pPr marL="342900" lvl="1" indent="-342900">
              <a:lnSpc>
                <a:spcPct val="150000"/>
              </a:lnSpc>
              <a:spcAft>
                <a:spcPts val="0"/>
              </a:spcAft>
              <a:buFont typeface="+mj-lt"/>
              <a:buAutoNum type="arabicPeriod"/>
            </a:pPr>
            <a:r>
              <a:rPr lang="en-US" sz="1600" dirty="0"/>
              <a:t>Preparation for Revenue Assessment Focus Group Meeting </a:t>
            </a:r>
            <a:r>
              <a:rPr lang="en-US" sz="1600" dirty="0">
                <a:solidFill>
                  <a:schemeClr val="accent2">
                    <a:lumMod val="60000"/>
                    <a:lumOff val="40000"/>
                  </a:schemeClr>
                </a:solidFill>
              </a:rPr>
              <a:t>(December 7)</a:t>
            </a:r>
          </a:p>
          <a:p>
            <a:pPr marL="342900" lvl="1" indent="-342900">
              <a:lnSpc>
                <a:spcPct val="150000"/>
              </a:lnSpc>
              <a:spcAft>
                <a:spcPts val="0"/>
              </a:spcAft>
              <a:buFont typeface="+mj-lt"/>
              <a:buAutoNum type="arabicPeriod"/>
            </a:pPr>
            <a:r>
              <a:rPr lang="en-US" sz="1600" dirty="0" err="1"/>
              <a:t>NCWA’s</a:t>
            </a:r>
            <a:r>
              <a:rPr lang="en-US" sz="1600" dirty="0"/>
              <a:t> GSA/NGO Tour in North Yolo Management Area </a:t>
            </a:r>
            <a:r>
              <a:rPr lang="en-US" sz="1600" dirty="0">
                <a:solidFill>
                  <a:schemeClr val="accent2">
                    <a:lumMod val="60000"/>
                    <a:lumOff val="40000"/>
                  </a:schemeClr>
                </a:solidFill>
              </a:rPr>
              <a:t>(December 8)</a:t>
            </a:r>
          </a:p>
          <a:p>
            <a:pPr marL="342900" lvl="1" indent="-342900">
              <a:lnSpc>
                <a:spcPct val="150000"/>
              </a:lnSpc>
              <a:spcAft>
                <a:spcPts val="0"/>
              </a:spcAft>
              <a:buFont typeface="+mj-lt"/>
              <a:buAutoNum type="arabicPeriod"/>
            </a:pPr>
            <a:r>
              <a:rPr lang="en-US" sz="1600" dirty="0"/>
              <a:t>Yolo OES Dry Well Response Workshop </a:t>
            </a:r>
            <a:r>
              <a:rPr lang="en-US" sz="1600" dirty="0">
                <a:solidFill>
                  <a:schemeClr val="accent2">
                    <a:lumMod val="60000"/>
                    <a:lumOff val="40000"/>
                  </a:schemeClr>
                </a:solidFill>
              </a:rPr>
              <a:t>(December 9)</a:t>
            </a:r>
          </a:p>
          <a:p>
            <a:pPr marL="342900" lvl="1" indent="-342900">
              <a:lnSpc>
                <a:spcPct val="150000"/>
              </a:lnSpc>
              <a:spcAft>
                <a:spcPts val="0"/>
              </a:spcAft>
              <a:buFont typeface="+mj-lt"/>
              <a:buAutoNum type="arabicPeriod"/>
            </a:pPr>
            <a:r>
              <a:rPr lang="en-US" sz="1600" dirty="0"/>
              <a:t>NCWA Groundwater Task Force Meeting </a:t>
            </a:r>
            <a:r>
              <a:rPr lang="en-US" sz="1600" dirty="0">
                <a:solidFill>
                  <a:schemeClr val="accent2">
                    <a:lumMod val="60000"/>
                    <a:lumOff val="40000"/>
                  </a:schemeClr>
                </a:solidFill>
              </a:rPr>
              <a:t>(December 12)</a:t>
            </a:r>
          </a:p>
          <a:p>
            <a:pPr marL="342900" lvl="1" indent="-342900">
              <a:lnSpc>
                <a:spcPct val="150000"/>
              </a:lnSpc>
              <a:spcAft>
                <a:spcPts val="0"/>
              </a:spcAft>
              <a:buFont typeface="+mj-lt"/>
              <a:buAutoNum type="arabicPeriod"/>
            </a:pPr>
            <a:r>
              <a:rPr lang="en-US" sz="1600" dirty="0"/>
              <a:t>Cross-Pilot Water Accounting Platform Coordination Meeting </a:t>
            </a:r>
            <a:r>
              <a:rPr lang="en-US" sz="1600" dirty="0">
                <a:solidFill>
                  <a:schemeClr val="accent2">
                    <a:lumMod val="60000"/>
                    <a:lumOff val="40000"/>
                  </a:schemeClr>
                </a:solidFill>
              </a:rPr>
              <a:t>(December 12)</a:t>
            </a:r>
          </a:p>
          <a:p>
            <a:pPr marL="342900" lvl="1" indent="-342900">
              <a:lnSpc>
                <a:spcPct val="150000"/>
              </a:lnSpc>
              <a:spcAft>
                <a:spcPts val="0"/>
              </a:spcAft>
              <a:buFont typeface="+mj-lt"/>
              <a:buAutoNum type="arabicPeriod"/>
            </a:pPr>
            <a:r>
              <a:rPr lang="en-US" sz="1600" dirty="0"/>
              <a:t>Revenue Re-Evaluation Focus Group Meeting </a:t>
            </a:r>
            <a:r>
              <a:rPr lang="en-US" sz="1600" dirty="0">
                <a:solidFill>
                  <a:schemeClr val="accent2">
                    <a:lumMod val="60000"/>
                    <a:lumOff val="40000"/>
                  </a:schemeClr>
                </a:solidFill>
              </a:rPr>
              <a:t>(December 13)</a:t>
            </a:r>
            <a:endParaRPr lang="en-US" sz="1600" dirty="0"/>
          </a:p>
          <a:p>
            <a:pPr marL="342900" lvl="1" indent="-342900">
              <a:lnSpc>
                <a:spcPct val="150000"/>
              </a:lnSpc>
              <a:spcAft>
                <a:spcPts val="0"/>
              </a:spcAft>
              <a:buFont typeface="+mj-lt"/>
              <a:buAutoNum type="arabicPeriod"/>
            </a:pPr>
            <a:r>
              <a:rPr lang="en-US" sz="1600" dirty="0"/>
              <a:t>YSGA: Executive Committee Meeting </a:t>
            </a:r>
            <a:r>
              <a:rPr lang="en-US" sz="1600" dirty="0">
                <a:solidFill>
                  <a:schemeClr val="accent2">
                    <a:lumMod val="60000"/>
                    <a:lumOff val="40000"/>
                  </a:schemeClr>
                </a:solidFill>
              </a:rPr>
              <a:t>(December 14)</a:t>
            </a:r>
          </a:p>
          <a:p>
            <a:pPr marL="342900" lvl="1" indent="-342900">
              <a:lnSpc>
                <a:spcPct val="150000"/>
              </a:lnSpc>
              <a:spcAft>
                <a:spcPts val="0"/>
              </a:spcAft>
              <a:buFont typeface="+mj-lt"/>
              <a:buAutoNum type="arabicPeriod"/>
            </a:pPr>
            <a:r>
              <a:rPr lang="en-US" sz="1600" dirty="0"/>
              <a:t>RD 108 Board of Directors Meeting </a:t>
            </a:r>
            <a:r>
              <a:rPr lang="en-US" sz="1600" dirty="0">
                <a:solidFill>
                  <a:schemeClr val="accent2">
                    <a:lumMod val="60000"/>
                    <a:lumOff val="40000"/>
                  </a:schemeClr>
                </a:solidFill>
              </a:rPr>
              <a:t>(December 15)</a:t>
            </a:r>
          </a:p>
          <a:p>
            <a:pPr marL="342900" lvl="1" indent="-342900">
              <a:lnSpc>
                <a:spcPct val="150000"/>
              </a:lnSpc>
              <a:spcAft>
                <a:spcPts val="0"/>
              </a:spcAft>
              <a:buFont typeface="+mj-lt"/>
              <a:buAutoNum type="arabicPeriod"/>
            </a:pPr>
            <a:r>
              <a:rPr lang="en-US" sz="1600" dirty="0"/>
              <a:t>Staff Luncheon </a:t>
            </a:r>
            <a:r>
              <a:rPr lang="en-US" sz="1600" dirty="0">
                <a:solidFill>
                  <a:schemeClr val="accent2">
                    <a:lumMod val="60000"/>
                    <a:lumOff val="40000"/>
                  </a:schemeClr>
                </a:solidFill>
              </a:rPr>
              <a:t>(December 21)</a:t>
            </a:r>
            <a:endParaRPr lang="en-US" sz="1600" dirty="0"/>
          </a:p>
          <a:p>
            <a:pPr marL="342900" lvl="1" indent="-342900">
              <a:lnSpc>
                <a:spcPct val="150000"/>
              </a:lnSpc>
              <a:spcAft>
                <a:spcPts val="0"/>
              </a:spcAft>
              <a:buFont typeface="+mj-lt"/>
              <a:buAutoNum type="arabicPeriod"/>
            </a:pPr>
            <a:endParaRPr lang="en-US" sz="1600" dirty="0">
              <a:solidFill>
                <a:schemeClr val="accent2">
                  <a:lumMod val="60000"/>
                  <a:lumOff val="40000"/>
                </a:schemeClr>
              </a:solidFill>
            </a:endParaRPr>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342900" lvl="1" indent="-342900">
              <a:lnSpc>
                <a:spcPct val="150000"/>
              </a:lnSpc>
              <a:spcAft>
                <a:spcPts val="0"/>
              </a:spcAft>
              <a:buFont typeface="+mj-lt"/>
              <a:buAutoNum type="arabicPeriod"/>
            </a:pPr>
            <a:endParaRPr lang="en-US" sz="1600" dirty="0"/>
          </a:p>
          <a:p>
            <a:pPr marL="457200" lvl="2">
              <a:lnSpc>
                <a:spcPct val="150000"/>
              </a:lnSpc>
            </a:pPr>
            <a:endParaRPr lang="en-US" sz="1600" dirty="0"/>
          </a:p>
        </p:txBody>
      </p:sp>
    </p:spTree>
    <p:extLst>
      <p:ext uri="{BB962C8B-B14F-4D97-AF65-F5344CB8AC3E}">
        <p14:creationId xmlns:p14="http://schemas.microsoft.com/office/powerpoint/2010/main" val="3927100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953630"/>
            <a:ext cx="8229600" cy="2514600"/>
          </a:xfrm>
        </p:spPr>
        <p:txBody>
          <a:bodyPr/>
          <a:lstStyle/>
          <a:p>
            <a:pPr eaLnBrk="1" hangingPunct="1"/>
            <a:br>
              <a:rPr lang="en-US" sz="4800" dirty="0">
                <a:solidFill>
                  <a:schemeClr val="tx1"/>
                </a:solidFill>
              </a:rPr>
            </a:br>
            <a:r>
              <a:rPr lang="en-US" sz="4000" dirty="0">
                <a:solidFill>
                  <a:schemeClr val="tx1"/>
                </a:solidFill>
              </a:rPr>
              <a:t>Agenda Item #8</a:t>
            </a:r>
            <a:br>
              <a:rPr lang="en-US" sz="4000" dirty="0">
                <a:solidFill>
                  <a:schemeClr val="tx1"/>
                </a:solidFill>
              </a:rPr>
            </a:br>
            <a:br>
              <a:rPr lang="en-US" sz="4000" dirty="0">
                <a:solidFill>
                  <a:schemeClr val="tx1"/>
                </a:solidFill>
              </a:rPr>
            </a:br>
            <a:r>
              <a:rPr lang="en-US" sz="4000" dirty="0">
                <a:solidFill>
                  <a:schemeClr val="tx1"/>
                </a:solidFill>
              </a:rPr>
              <a:t>General Discussion</a:t>
            </a:r>
            <a:br>
              <a:rPr lang="en-US" sz="4000" dirty="0">
                <a:solidFill>
                  <a:schemeClr val="tx1"/>
                </a:solidFill>
              </a:rPr>
            </a:br>
            <a:br>
              <a:rPr lang="en-US" sz="4000" dirty="0">
                <a:solidFill>
                  <a:schemeClr val="tx1"/>
                </a:solidFill>
              </a:rPr>
            </a:br>
            <a:endParaRPr lang="en-US" sz="4000" dirty="0">
              <a:solidFill>
                <a:schemeClr val="tx1"/>
              </a:solidFill>
            </a:endParaRPr>
          </a:p>
        </p:txBody>
      </p:sp>
      <p:sp>
        <p:nvSpPr>
          <p:cNvPr id="2" name="Rectangle 1"/>
          <p:cNvSpPr/>
          <p:nvPr/>
        </p:nvSpPr>
        <p:spPr>
          <a:xfrm>
            <a:off x="1981200" y="3544431"/>
            <a:ext cx="8458200" cy="2246769"/>
          </a:xfrm>
          <a:prstGeom prst="rect">
            <a:avLst/>
          </a:prstGeom>
        </p:spPr>
        <p:txBody>
          <a:bodyPr wrap="square">
            <a:spAutoFit/>
          </a:bodyPr>
          <a:lstStyle/>
          <a:p>
            <a:r>
              <a:rPr lang="en-US" sz="2800" b="1" dirty="0"/>
              <a:t>Opportunity for Board Members to ask questions for clarification, provide information to staff, request staff to report back on a matter, or direct staff to place a matter on a subsequent agenda.</a:t>
            </a:r>
            <a:endParaRPr lang="en-US" sz="2800" dirty="0"/>
          </a:p>
        </p:txBody>
      </p:sp>
    </p:spTree>
    <p:extLst>
      <p:ext uri="{BB962C8B-B14F-4D97-AF65-F5344CB8AC3E}">
        <p14:creationId xmlns:p14="http://schemas.microsoft.com/office/powerpoint/2010/main" val="1920390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81200" y="685800"/>
            <a:ext cx="8229600" cy="5257800"/>
          </a:xfrm>
        </p:spPr>
        <p:txBody>
          <a:bodyPr/>
          <a:lstStyle/>
          <a:p>
            <a:pPr eaLnBrk="1" hangingPunct="1"/>
            <a:br>
              <a:rPr lang="en-US" sz="4800" dirty="0">
                <a:solidFill>
                  <a:schemeClr val="tx1"/>
                </a:solidFill>
              </a:rPr>
            </a:br>
            <a:r>
              <a:rPr lang="en-US" sz="4000" dirty="0">
                <a:solidFill>
                  <a:schemeClr val="tx1"/>
                </a:solidFill>
              </a:rPr>
              <a:t>Agenda Item #9</a:t>
            </a:r>
            <a:br>
              <a:rPr lang="en-US" sz="4000" dirty="0">
                <a:solidFill>
                  <a:schemeClr val="tx1"/>
                </a:solidFill>
              </a:rPr>
            </a:br>
            <a:br>
              <a:rPr lang="en-US" sz="4000" dirty="0">
                <a:solidFill>
                  <a:schemeClr val="tx1"/>
                </a:solidFill>
              </a:rPr>
            </a:br>
            <a:r>
              <a:rPr lang="en-US" sz="4000" dirty="0">
                <a:solidFill>
                  <a:schemeClr val="tx1"/>
                </a:solidFill>
              </a:rPr>
              <a:t>Payment of Bills</a:t>
            </a:r>
            <a:br>
              <a:rPr lang="en-US" sz="4000" dirty="0">
                <a:solidFill>
                  <a:schemeClr val="tx1"/>
                </a:solidFill>
              </a:rPr>
            </a:br>
            <a:br>
              <a:rPr lang="en-US" sz="4000" dirty="0">
                <a:solidFill>
                  <a:schemeClr val="tx1"/>
                </a:solidFill>
              </a:rPr>
            </a:br>
            <a:r>
              <a:rPr lang="en-US" sz="2800" dirty="0">
                <a:solidFill>
                  <a:schemeClr val="tx1"/>
                </a:solidFill>
              </a:rPr>
              <a:t>Consider the approval and payment of the bills (Checks #61816-61829)</a:t>
            </a:r>
            <a:br>
              <a:rPr lang="en-US" sz="4000" dirty="0">
                <a:solidFill>
                  <a:schemeClr val="tx1"/>
                </a:solidFill>
              </a:rPr>
            </a:b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302835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52500" y="1104900"/>
            <a:ext cx="10287000" cy="4648200"/>
          </a:xfrm>
        </p:spPr>
        <p:txBody>
          <a:bodyPr/>
          <a:lstStyle/>
          <a:p>
            <a:pPr eaLnBrk="1" hangingPunct="1"/>
            <a:br>
              <a:rPr lang="en-US" sz="4800" dirty="0">
                <a:solidFill>
                  <a:schemeClr val="tx1"/>
                </a:solidFill>
              </a:rPr>
            </a:br>
            <a:r>
              <a:rPr lang="en-US" sz="4000" dirty="0">
                <a:solidFill>
                  <a:schemeClr val="tx1"/>
                </a:solidFill>
              </a:rPr>
              <a:t>Agenda Item #4</a:t>
            </a:r>
            <a:br>
              <a:rPr lang="en-US" sz="4000" dirty="0">
                <a:solidFill>
                  <a:schemeClr val="tx1"/>
                </a:solidFill>
              </a:rPr>
            </a:br>
            <a:br>
              <a:rPr lang="en-US" sz="4000" dirty="0">
                <a:solidFill>
                  <a:schemeClr val="tx1"/>
                </a:solidFill>
              </a:rPr>
            </a:br>
            <a:r>
              <a:rPr lang="en-US" sz="4000" dirty="0">
                <a:solidFill>
                  <a:schemeClr val="tx1"/>
                </a:solidFill>
              </a:rPr>
              <a:t>Receive Update from Outreach Committee on District’s Implementation of an Alternative Funding Mechanism</a:t>
            </a:r>
          </a:p>
        </p:txBody>
      </p:sp>
    </p:spTree>
    <p:extLst>
      <p:ext uri="{BB962C8B-B14F-4D97-AF65-F5344CB8AC3E}">
        <p14:creationId xmlns:p14="http://schemas.microsoft.com/office/powerpoint/2010/main" val="34062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B8FCD-6C9D-E597-C4E1-C917D51C9437}"/>
              </a:ext>
            </a:extLst>
          </p:cNvPr>
          <p:cNvPicPr>
            <a:picLocks noChangeAspect="1"/>
          </p:cNvPicPr>
          <p:nvPr/>
        </p:nvPicPr>
        <p:blipFill>
          <a:blip r:embed="rId2"/>
          <a:stretch>
            <a:fillRect/>
          </a:stretch>
        </p:blipFill>
        <p:spPr>
          <a:xfrm>
            <a:off x="2818162" y="0"/>
            <a:ext cx="6555675" cy="6858000"/>
          </a:xfrm>
          <a:prstGeom prst="rect">
            <a:avLst/>
          </a:prstGeom>
        </p:spPr>
      </p:pic>
    </p:spTree>
    <p:extLst>
      <p:ext uri="{BB962C8B-B14F-4D97-AF65-F5344CB8AC3E}">
        <p14:creationId xmlns:p14="http://schemas.microsoft.com/office/powerpoint/2010/main" val="3832734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953630"/>
            <a:ext cx="8229600" cy="2514600"/>
          </a:xfrm>
        </p:spPr>
        <p:txBody>
          <a:bodyPr/>
          <a:lstStyle/>
          <a:p>
            <a:pPr eaLnBrk="1" hangingPunct="1"/>
            <a:br>
              <a:rPr lang="en-US" sz="4800" dirty="0">
                <a:solidFill>
                  <a:schemeClr val="tx1"/>
                </a:solidFill>
              </a:rPr>
            </a:br>
            <a:r>
              <a:rPr lang="en-US" sz="4000" dirty="0">
                <a:solidFill>
                  <a:schemeClr val="tx1"/>
                </a:solidFill>
              </a:rPr>
              <a:t>Agenda Item #10</a:t>
            </a:r>
            <a:br>
              <a:rPr lang="en-US" sz="4000" dirty="0">
                <a:solidFill>
                  <a:schemeClr val="tx1"/>
                </a:solidFill>
              </a:rPr>
            </a:br>
            <a:br>
              <a:rPr lang="en-US" sz="4000" dirty="0">
                <a:solidFill>
                  <a:schemeClr val="tx1"/>
                </a:solidFill>
              </a:rPr>
            </a:br>
            <a:r>
              <a:rPr lang="en-US" sz="4000" dirty="0">
                <a:solidFill>
                  <a:schemeClr val="tx1"/>
                </a:solidFill>
              </a:rPr>
              <a:t>Closed Session: Bay-Delta</a:t>
            </a:r>
            <a:br>
              <a:rPr lang="en-US" sz="4000" dirty="0">
                <a:solidFill>
                  <a:schemeClr val="tx1"/>
                </a:solidFill>
              </a:rPr>
            </a:br>
            <a:br>
              <a:rPr lang="en-US" sz="4000" dirty="0">
                <a:solidFill>
                  <a:schemeClr val="tx1"/>
                </a:solidFill>
              </a:rPr>
            </a:br>
            <a:endParaRPr lang="en-US" sz="4000" dirty="0">
              <a:solidFill>
                <a:schemeClr val="tx1"/>
              </a:solidFill>
            </a:endParaRPr>
          </a:p>
        </p:txBody>
      </p:sp>
      <p:sp>
        <p:nvSpPr>
          <p:cNvPr id="2" name="Rectangle 1"/>
          <p:cNvSpPr/>
          <p:nvPr/>
        </p:nvSpPr>
        <p:spPr>
          <a:xfrm>
            <a:off x="1981200" y="3888434"/>
            <a:ext cx="8458200" cy="1323439"/>
          </a:xfrm>
          <a:prstGeom prst="rect">
            <a:avLst/>
          </a:prstGeom>
        </p:spPr>
        <p:txBody>
          <a:bodyPr wrap="square">
            <a:spAutoFit/>
          </a:bodyPr>
          <a:lstStyle/>
          <a:p>
            <a:r>
              <a:rPr lang="en-US" sz="2000" dirty="0"/>
              <a:t>Conference with legal counsel for existing administrative proceeding and anticipated litigation/significant exposure to litigation pursuant to Government Code 54956.9, subsections (d)(1) and (d)(2) – State Water Resources Control Board Bay/Delta Plan update proceeding.</a:t>
            </a:r>
          </a:p>
        </p:txBody>
      </p:sp>
    </p:spTree>
    <p:extLst>
      <p:ext uri="{BB962C8B-B14F-4D97-AF65-F5344CB8AC3E}">
        <p14:creationId xmlns:p14="http://schemas.microsoft.com/office/powerpoint/2010/main" val="3725426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1371600"/>
            <a:ext cx="8229600" cy="2514600"/>
          </a:xfrm>
        </p:spPr>
        <p:txBody>
          <a:bodyPr/>
          <a:lstStyle/>
          <a:p>
            <a:pPr eaLnBrk="1" hangingPunct="1"/>
            <a:br>
              <a:rPr lang="en-US" sz="4800" dirty="0">
                <a:solidFill>
                  <a:schemeClr val="tx1"/>
                </a:solidFill>
              </a:rPr>
            </a:br>
            <a:br>
              <a:rPr lang="en-US" sz="4000" dirty="0">
                <a:solidFill>
                  <a:schemeClr val="tx1"/>
                </a:solidFill>
              </a:rPr>
            </a:br>
            <a:br>
              <a:rPr lang="en-US" sz="4000" dirty="0">
                <a:solidFill>
                  <a:schemeClr val="tx1"/>
                </a:solidFill>
              </a:rPr>
            </a:br>
            <a:r>
              <a:rPr lang="en-US" sz="4000" dirty="0">
                <a:solidFill>
                  <a:schemeClr val="tx1"/>
                </a:solidFill>
              </a:rPr>
              <a:t>Closed Session Report</a:t>
            </a:r>
            <a:br>
              <a:rPr lang="en-US" sz="4000" dirty="0">
                <a:solidFill>
                  <a:schemeClr val="tx1"/>
                </a:solidFill>
              </a:rPr>
            </a:b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1052592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1905000"/>
            <a:ext cx="8229600" cy="2514600"/>
          </a:xfrm>
        </p:spPr>
        <p:txBody>
          <a:bodyPr/>
          <a:lstStyle/>
          <a:p>
            <a:pPr eaLnBrk="1" hangingPunct="1"/>
            <a:br>
              <a:rPr lang="en-US" sz="4800" dirty="0">
                <a:solidFill>
                  <a:schemeClr val="tx1"/>
                </a:solidFill>
              </a:rPr>
            </a:br>
            <a:r>
              <a:rPr lang="en-US" sz="4000" dirty="0">
                <a:solidFill>
                  <a:schemeClr val="tx1"/>
                </a:solidFill>
              </a:rPr>
              <a:t>Agenda Item #11</a:t>
            </a:r>
            <a:br>
              <a:rPr lang="en-US" sz="4000" dirty="0">
                <a:solidFill>
                  <a:schemeClr val="tx1"/>
                </a:solidFill>
              </a:rPr>
            </a:br>
            <a:br>
              <a:rPr lang="en-US" sz="4000" dirty="0">
                <a:solidFill>
                  <a:schemeClr val="tx1"/>
                </a:solidFill>
              </a:rPr>
            </a:br>
            <a:r>
              <a:rPr lang="en-US" sz="4000" dirty="0">
                <a:solidFill>
                  <a:schemeClr val="tx1"/>
                </a:solidFill>
              </a:rPr>
              <a:t>Adjourn</a:t>
            </a:r>
            <a:br>
              <a:rPr lang="en-US" sz="4000" dirty="0">
                <a:solidFill>
                  <a:schemeClr val="tx1"/>
                </a:solidFill>
              </a:rPr>
            </a:b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857658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machine in a field&#10;&#10;Description automatically generated with low confidence">
            <a:extLst>
              <a:ext uri="{FF2B5EF4-FFF2-40B4-BE49-F238E27FC236}">
                <a16:creationId xmlns:a16="http://schemas.microsoft.com/office/drawing/2014/main" id="{60C74BC2-4B2B-464D-B285-E1D821B2E15C}"/>
              </a:ext>
            </a:extLst>
          </p:cNvPr>
          <p:cNvPicPr>
            <a:picLocks noChangeAspect="1"/>
          </p:cNvPicPr>
          <p:nvPr/>
        </p:nvPicPr>
        <p:blipFill rotWithShape="1">
          <a:blip r:embed="rId2"/>
          <a:srcRect r="1655" b="2"/>
          <a:stretch/>
        </p:blipFill>
        <p:spPr>
          <a:xfrm>
            <a:off x="1"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89C23B-5CBC-4AD3-810B-A2BCC04BF976}"/>
              </a:ext>
            </a:extLst>
          </p:cNvPr>
          <p:cNvSpPr>
            <a:spLocks noGrp="1"/>
          </p:cNvSpPr>
          <p:nvPr>
            <p:ph type="title"/>
          </p:nvPr>
        </p:nvSpPr>
        <p:spPr>
          <a:xfrm>
            <a:off x="7531610" y="365125"/>
            <a:ext cx="3822189" cy="1899912"/>
          </a:xfrm>
        </p:spPr>
        <p:txBody>
          <a:bodyPr>
            <a:normAutofit/>
          </a:bodyPr>
          <a:lstStyle/>
          <a:p>
            <a:r>
              <a:rPr lang="en-US" sz="3100" u="sng" dirty="0">
                <a:latin typeface="Garamond" panose="02020404030301010803" pitchFamily="18" charset="0"/>
              </a:rPr>
              <a:t>Plan to Recover Infrastructure Funds &amp; </a:t>
            </a:r>
            <a:br>
              <a:rPr lang="en-US" sz="3100" u="sng" dirty="0">
                <a:latin typeface="Garamond" panose="02020404030301010803" pitchFamily="18" charset="0"/>
              </a:rPr>
            </a:br>
            <a:r>
              <a:rPr lang="en-US" sz="3100" u="sng" dirty="0">
                <a:latin typeface="Garamond" panose="02020404030301010803" pitchFamily="18" charset="0"/>
              </a:rPr>
              <a:t>Stabilize District Finances</a:t>
            </a:r>
          </a:p>
        </p:txBody>
      </p:sp>
    </p:spTree>
    <p:extLst>
      <p:ext uri="{BB962C8B-B14F-4D97-AF65-F5344CB8AC3E}">
        <p14:creationId xmlns:p14="http://schemas.microsoft.com/office/powerpoint/2010/main" val="2141994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2CDEB6-672C-46DF-BDEB-F12F5F1B66EA}"/>
              </a:ext>
            </a:extLst>
          </p:cNvPr>
          <p:cNvSpPr>
            <a:spLocks noGrp="1"/>
          </p:cNvSpPr>
          <p:nvPr>
            <p:ph type="title"/>
          </p:nvPr>
        </p:nvSpPr>
        <p:spPr>
          <a:xfrm>
            <a:off x="307162" y="360871"/>
            <a:ext cx="9967547" cy="1030409"/>
          </a:xfrm>
        </p:spPr>
        <p:txBody>
          <a:bodyPr>
            <a:normAutofit/>
          </a:bodyPr>
          <a:lstStyle/>
          <a:p>
            <a:r>
              <a:rPr lang="en-US" dirty="0"/>
              <a:t>Recommended Funding Structure</a:t>
            </a:r>
          </a:p>
        </p:txBody>
      </p:sp>
      <p:sp>
        <p:nvSpPr>
          <p:cNvPr id="3" name="Content Placeholder 6">
            <a:extLst>
              <a:ext uri="{FF2B5EF4-FFF2-40B4-BE49-F238E27FC236}">
                <a16:creationId xmlns:a16="http://schemas.microsoft.com/office/drawing/2014/main" id="{9FE5AC1C-34E2-745B-B069-C8D719DC42C1}"/>
              </a:ext>
            </a:extLst>
          </p:cNvPr>
          <p:cNvSpPr>
            <a:spLocks noGrp="1"/>
          </p:cNvSpPr>
          <p:nvPr>
            <p:ph idx="1"/>
          </p:nvPr>
        </p:nvSpPr>
        <p:spPr>
          <a:xfrm>
            <a:off x="307163" y="1391280"/>
            <a:ext cx="11727522" cy="4971019"/>
          </a:xfrm>
        </p:spPr>
        <p:txBody>
          <a:bodyPr>
            <a:normAutofit/>
          </a:bodyPr>
          <a:lstStyle/>
          <a:p>
            <a:pPr marL="0" indent="0">
              <a:spcAft>
                <a:spcPts val="600"/>
              </a:spcAft>
              <a:buNone/>
            </a:pPr>
            <a:r>
              <a:rPr lang="en-US" dirty="0"/>
              <a:t>Improve revenue stability through three-prong structure:</a:t>
            </a:r>
          </a:p>
          <a:p>
            <a:pPr marL="971550" lvl="1" indent="-514350">
              <a:buFont typeface="+mj-lt"/>
              <a:buAutoNum type="arabicPeriod"/>
            </a:pPr>
            <a:r>
              <a:rPr lang="en-US" dirty="0"/>
              <a:t>Fixed annual standby charge on property that can receive water from the District</a:t>
            </a:r>
          </a:p>
          <a:p>
            <a:pPr marL="1376363" lvl="2" indent="-342900"/>
            <a:r>
              <a:rPr lang="en-US" dirty="0"/>
              <a:t>Baseline revenue to align with annual costs incurred regardless of water supply conditions</a:t>
            </a:r>
          </a:p>
          <a:p>
            <a:pPr marL="1033463" lvl="2" indent="0">
              <a:buNone/>
            </a:pPr>
            <a:endParaRPr lang="en-US" dirty="0"/>
          </a:p>
          <a:p>
            <a:pPr marL="971550" lvl="1" indent="-514350">
              <a:buFont typeface="+mj-lt"/>
              <a:buAutoNum type="arabicPeriod"/>
            </a:pPr>
            <a:r>
              <a:rPr lang="en-US" dirty="0"/>
              <a:t>Variable water rate fee based on current rate structure</a:t>
            </a:r>
          </a:p>
          <a:p>
            <a:pPr marL="1376363" lvl="2" indent="-342900"/>
            <a:r>
              <a:rPr lang="en-US" dirty="0"/>
              <a:t>Variable revenue aligned with variable expenses to deliver water</a:t>
            </a:r>
          </a:p>
          <a:p>
            <a:pPr marL="1033463" lvl="2" indent="0">
              <a:buNone/>
            </a:pPr>
            <a:endParaRPr lang="en-US" dirty="0"/>
          </a:p>
          <a:p>
            <a:pPr marL="971550" lvl="1" indent="-514350">
              <a:buFont typeface="+mj-lt"/>
              <a:buAutoNum type="arabicPeriod"/>
            </a:pPr>
            <a:r>
              <a:rPr lang="en-US" dirty="0"/>
              <a:t>Groundwater charge</a:t>
            </a:r>
          </a:p>
          <a:p>
            <a:pPr marL="1376363" lvl="2" indent="-342900"/>
            <a:r>
              <a:rPr lang="en-US" dirty="0"/>
              <a:t>In-lieu, active, and passive recharge benefits</a:t>
            </a:r>
          </a:p>
        </p:txBody>
      </p:sp>
      <p:graphicFrame>
        <p:nvGraphicFramePr>
          <p:cNvPr id="2" name="Chart 1">
            <a:extLst>
              <a:ext uri="{FF2B5EF4-FFF2-40B4-BE49-F238E27FC236}">
                <a16:creationId xmlns:a16="http://schemas.microsoft.com/office/drawing/2014/main" id="{B02FEBC4-B877-60CD-812A-73D8B125C23A}"/>
              </a:ext>
            </a:extLst>
          </p:cNvPr>
          <p:cNvGraphicFramePr>
            <a:graphicFrameLocks/>
          </p:cNvGraphicFramePr>
          <p:nvPr>
            <p:extLst>
              <p:ext uri="{D42A27DB-BD31-4B8C-83A1-F6EECF244321}">
                <p14:modId xmlns:p14="http://schemas.microsoft.com/office/powerpoint/2010/main" val="3849137668"/>
              </p:ext>
            </p:extLst>
          </p:nvPr>
        </p:nvGraphicFramePr>
        <p:xfrm>
          <a:off x="6728707" y="3876789"/>
          <a:ext cx="5136077" cy="30736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C361802-7ADA-4E1E-932A-38E608921171}"/>
              </a:ext>
            </a:extLst>
          </p:cNvPr>
          <p:cNvSpPr txBox="1"/>
          <p:nvPr/>
        </p:nvSpPr>
        <p:spPr>
          <a:xfrm>
            <a:off x="307162" y="6525203"/>
            <a:ext cx="76938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*NOTE: Rates are for qualitative comparison; range has not yet been determined.</a:t>
            </a:r>
          </a:p>
        </p:txBody>
      </p:sp>
    </p:spTree>
    <p:extLst>
      <p:ext uri="{BB962C8B-B14F-4D97-AF65-F5344CB8AC3E}">
        <p14:creationId xmlns:p14="http://schemas.microsoft.com/office/powerpoint/2010/main" val="2282935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9830-834A-1BFD-650B-960C790405B4}"/>
              </a:ext>
            </a:extLst>
          </p:cNvPr>
          <p:cNvSpPr>
            <a:spLocks noGrp="1"/>
          </p:cNvSpPr>
          <p:nvPr>
            <p:ph type="title"/>
          </p:nvPr>
        </p:nvSpPr>
        <p:spPr>
          <a:xfrm>
            <a:off x="202660" y="503237"/>
            <a:ext cx="10515600" cy="1325563"/>
          </a:xfrm>
        </p:spPr>
        <p:txBody>
          <a:bodyPr/>
          <a:lstStyle/>
          <a:p>
            <a:r>
              <a:rPr lang="en-US" dirty="0"/>
              <a:t>Outreach Committee Update</a:t>
            </a:r>
          </a:p>
        </p:txBody>
      </p:sp>
      <p:sp>
        <p:nvSpPr>
          <p:cNvPr id="3" name="Content Placeholder 2">
            <a:extLst>
              <a:ext uri="{FF2B5EF4-FFF2-40B4-BE49-F238E27FC236}">
                <a16:creationId xmlns:a16="http://schemas.microsoft.com/office/drawing/2014/main" id="{7A2947A5-27F9-DB2E-C644-BDBB22F919C0}"/>
              </a:ext>
            </a:extLst>
          </p:cNvPr>
          <p:cNvSpPr>
            <a:spLocks noGrp="1"/>
          </p:cNvSpPr>
          <p:nvPr>
            <p:ph idx="1"/>
          </p:nvPr>
        </p:nvSpPr>
        <p:spPr>
          <a:xfrm>
            <a:off x="228600" y="2506662"/>
            <a:ext cx="10515600" cy="4351338"/>
          </a:xfrm>
        </p:spPr>
        <p:txBody>
          <a:bodyPr>
            <a:normAutofit/>
          </a:bodyPr>
          <a:lstStyle/>
          <a:p>
            <a:r>
              <a:rPr lang="en-US" dirty="0"/>
              <a:t>November 10 – First Focus Group Meeting</a:t>
            </a:r>
          </a:p>
          <a:p>
            <a:r>
              <a:rPr lang="en-US" dirty="0"/>
              <a:t>December 13 – Second Focus Group Meeting</a:t>
            </a:r>
          </a:p>
          <a:p>
            <a:endParaRPr lang="en-US" dirty="0"/>
          </a:p>
          <a:p>
            <a:endParaRPr lang="en-US" dirty="0"/>
          </a:p>
          <a:p>
            <a:endParaRPr lang="en-US" dirty="0"/>
          </a:p>
          <a:p>
            <a:r>
              <a:rPr lang="en-US" dirty="0"/>
              <a:t>Save-the-date: January 11 at 6 p.m.: First Public Outreach Meeting</a:t>
            </a:r>
          </a:p>
        </p:txBody>
      </p:sp>
      <p:graphicFrame>
        <p:nvGraphicFramePr>
          <p:cNvPr id="4" name="Chart 3">
            <a:extLst>
              <a:ext uri="{FF2B5EF4-FFF2-40B4-BE49-F238E27FC236}">
                <a16:creationId xmlns:a16="http://schemas.microsoft.com/office/drawing/2014/main" id="{C180A666-9A09-226E-F5ED-205351491E68}"/>
              </a:ext>
            </a:extLst>
          </p:cNvPr>
          <p:cNvGraphicFramePr>
            <a:graphicFrameLocks/>
          </p:cNvGraphicFramePr>
          <p:nvPr>
            <p:extLst>
              <p:ext uri="{D42A27DB-BD31-4B8C-83A1-F6EECF244321}">
                <p14:modId xmlns:p14="http://schemas.microsoft.com/office/powerpoint/2010/main" val="2209656031"/>
              </p:ext>
            </p:extLst>
          </p:nvPr>
        </p:nvGraphicFramePr>
        <p:xfrm>
          <a:off x="6934200" y="228600"/>
          <a:ext cx="4953000" cy="32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88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736C4C-F4BE-AC42-7966-3853D28BD27D}"/>
              </a:ext>
            </a:extLst>
          </p:cNvPr>
          <p:cNvPicPr>
            <a:picLocks noChangeAspect="1"/>
          </p:cNvPicPr>
          <p:nvPr/>
        </p:nvPicPr>
        <p:blipFill>
          <a:blip r:embed="rId2"/>
          <a:stretch>
            <a:fillRect/>
          </a:stretch>
        </p:blipFill>
        <p:spPr>
          <a:xfrm>
            <a:off x="426031" y="0"/>
            <a:ext cx="11339937" cy="6858000"/>
          </a:xfrm>
          <a:prstGeom prst="rect">
            <a:avLst/>
          </a:prstGeom>
        </p:spPr>
      </p:pic>
      <p:sp>
        <p:nvSpPr>
          <p:cNvPr id="4" name="TextBox 3">
            <a:extLst>
              <a:ext uri="{FF2B5EF4-FFF2-40B4-BE49-F238E27FC236}">
                <a16:creationId xmlns:a16="http://schemas.microsoft.com/office/drawing/2014/main" id="{76B165A2-F02B-E5EE-68DB-39F270343987}"/>
              </a:ext>
            </a:extLst>
          </p:cNvPr>
          <p:cNvSpPr txBox="1"/>
          <p:nvPr/>
        </p:nvSpPr>
        <p:spPr>
          <a:xfrm>
            <a:off x="10165768" y="152400"/>
            <a:ext cx="1600200" cy="60960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6AA93305-D7AC-7939-696D-C9ED6C702D47}"/>
              </a:ext>
            </a:extLst>
          </p:cNvPr>
          <p:cNvSpPr txBox="1"/>
          <p:nvPr/>
        </p:nvSpPr>
        <p:spPr>
          <a:xfrm>
            <a:off x="1905000" y="152400"/>
            <a:ext cx="1600200" cy="609600"/>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2212F7C6-AACE-26C6-9186-3CEDC49E5339}"/>
              </a:ext>
            </a:extLst>
          </p:cNvPr>
          <p:cNvSpPr txBox="1"/>
          <p:nvPr/>
        </p:nvSpPr>
        <p:spPr>
          <a:xfrm>
            <a:off x="9829800" y="101120"/>
            <a:ext cx="2133600" cy="369332"/>
          </a:xfrm>
          <a:prstGeom prst="rect">
            <a:avLst/>
          </a:prstGeom>
          <a:noFill/>
        </p:spPr>
        <p:txBody>
          <a:bodyPr wrap="square" rtlCol="0">
            <a:spAutoFit/>
          </a:bodyPr>
          <a:lstStyle/>
          <a:p>
            <a:r>
              <a:rPr lang="en-US" i="1" dirty="0">
                <a:solidFill>
                  <a:srgbClr val="FF0000"/>
                </a:solidFill>
              </a:rPr>
              <a:t>DRAFT</a:t>
            </a:r>
          </a:p>
        </p:txBody>
      </p:sp>
    </p:spTree>
    <p:extLst>
      <p:ext uri="{BB962C8B-B14F-4D97-AF65-F5344CB8AC3E}">
        <p14:creationId xmlns:p14="http://schemas.microsoft.com/office/powerpoint/2010/main" val="235946140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Swiss 721 Black BT"/>
        <a:ea typeface="ＭＳ Ｐゴシック"/>
        <a:cs typeface="ＭＳ Ｐゴシック"/>
      </a:majorFont>
      <a:minorFont>
        <a:latin typeface="Swiss 721 B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Arial"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Arial"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Swiss 721 Black BT"/>
        <a:ea typeface="ＭＳ Ｐゴシック"/>
        <a:cs typeface="ＭＳ Ｐゴシック"/>
      </a:majorFont>
      <a:minorFont>
        <a:latin typeface="Swiss 721 B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Arial"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Arial"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econdary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7BFD025A84214484855DDA8BF02556" ma:contentTypeVersion="0" ma:contentTypeDescription="Create a new document." ma:contentTypeScope="" ma:versionID="fc8d793ca4de61081a0154336c6095c4">
  <xsd:schema xmlns:xsd="http://www.w3.org/2001/XMLSchema" xmlns:xs="http://www.w3.org/2001/XMLSchema" xmlns:p="http://schemas.microsoft.com/office/2006/metadata/properties" targetNamespace="http://schemas.microsoft.com/office/2006/metadata/properties" ma:root="true" ma:fieldsID="8b784f2ea6602b541860eb363731bb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62F789-860B-4F86-B76F-3699C9BD342C}">
  <ds:schemaRefs>
    <ds:schemaRef ds:uri="http://www.w3.org/XML/1998/namespace"/>
    <ds:schemaRef ds:uri="http://schemas.microsoft.com/office/infopath/2007/PartnerControls"/>
    <ds:schemaRef ds:uri="http://schemas.openxmlformats.org/package/2006/metadata/core-properties"/>
    <ds:schemaRef ds:uri="http://purl.org/dc/elements/1.1/"/>
    <ds:schemaRef ds:uri="http://purl.org/dc/terms/"/>
    <ds:schemaRef ds:uri="http://schemas.microsoft.com/office/2006/metadata/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1E6789EF-9892-4555-B4A4-68D236F18035}">
  <ds:schemaRefs>
    <ds:schemaRef ds:uri="http://schemas.microsoft.com/sharepoint/v3/contenttype/forms"/>
  </ds:schemaRefs>
</ds:datastoreItem>
</file>

<file path=customXml/itemProps3.xml><?xml version="1.0" encoding="utf-8"?>
<ds:datastoreItem xmlns:ds="http://schemas.openxmlformats.org/officeDocument/2006/customXml" ds:itemID="{2DB3E926-A2B9-4AD5-8CEB-62A30D8CA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18525</TotalTime>
  <Words>2102</Words>
  <Application>Microsoft Office PowerPoint</Application>
  <PresentationFormat>Widescreen</PresentationFormat>
  <Paragraphs>330</Paragraphs>
  <Slides>53</Slides>
  <Notes>17</Notes>
  <HiddenSlides>4</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53</vt:i4>
      </vt:variant>
    </vt:vector>
  </HeadingPairs>
  <TitlesOfParts>
    <vt:vector size="67" baseType="lpstr">
      <vt:lpstr>Arial</vt:lpstr>
      <vt:lpstr>Arial Narrow</vt:lpstr>
      <vt:lpstr>Calibri</vt:lpstr>
      <vt:lpstr>Calibri Light</vt:lpstr>
      <vt:lpstr>Garamond</vt:lpstr>
      <vt:lpstr>Goudy Old Style</vt:lpstr>
      <vt:lpstr>Swiss 721 Black BT</vt:lpstr>
      <vt:lpstr>Swiss 721 BT</vt:lpstr>
      <vt:lpstr>Times New Roman</vt:lpstr>
      <vt:lpstr>Default Design</vt:lpstr>
      <vt:lpstr>4_Office Theme</vt:lpstr>
      <vt:lpstr>5_Office Theme</vt:lpstr>
      <vt:lpstr>Secondary Master</vt:lpstr>
      <vt:lpstr>Office Theme</vt:lpstr>
      <vt:lpstr>YCFC&amp;WCD BOARD OF DIRECTORS  December 6, 2022</vt:lpstr>
      <vt:lpstr> Agenda Item #1  Adoption of the November 1, 2022  Regular Board Meeting Minutes  </vt:lpstr>
      <vt:lpstr> Agenda Item #2  Open Forum  Guest introductions, unscheduled appearances and opportunity for public comment on non-agenda items  </vt:lpstr>
      <vt:lpstr> Agenda Item #3  Adding Items to the Posted Agenda  </vt:lpstr>
      <vt:lpstr> Agenda Item #4  Receive Update from Outreach Committee on District’s Implementation of an Alternative Funding Mechanism</vt:lpstr>
      <vt:lpstr>Plan to Recover Infrastructure Funds &amp;  Stabilize District Finances</vt:lpstr>
      <vt:lpstr>Recommended Funding Structure</vt:lpstr>
      <vt:lpstr>Outreach Committee Update</vt:lpstr>
      <vt:lpstr>PowerPoint Presentation</vt:lpstr>
      <vt:lpstr>Updated Schedule – Phase 2</vt:lpstr>
      <vt:lpstr>Updated Schedule – Phase 2</vt:lpstr>
      <vt:lpstr>Updated Schedule – Phase 2</vt:lpstr>
      <vt:lpstr>Updated Schedule – Phase 2</vt:lpstr>
      <vt:lpstr>  Agenda Item #5  Directors’ Reports  Report on Meetings and Conferences Attended During the Prior Month on Behalf of the District    i. Outreach Committee Meeting with Focus Group (November 10)  ii. ACWA Fall Conference (November 28-December 1) iii. NCWA Board Meeting and Groundwater Meetings, Winter Water Rights Committee Meeting and Meeting with Karla Nemeth to Discuss VA Conceptual Proposal and (November 2, 10, 17, and 21)    </vt:lpstr>
      <vt:lpstr>Agenda Item #6  Attorney’s Reports  Report on Legal Matters of Concern to the District   </vt:lpstr>
      <vt:lpstr> Agenda Item #7  General Manager’s Report  </vt:lpstr>
      <vt:lpstr>Current Water Conditions (12-06-22)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Preliminary Financial Report</vt:lpstr>
      <vt:lpstr>Preliminary Budget Summary as of 11/30/2022</vt:lpstr>
      <vt:lpstr>Preliminary Financial Report</vt:lpstr>
      <vt:lpstr>Preliminary Financial Report</vt:lpstr>
      <vt:lpstr>Preliminary Financial Report</vt:lpstr>
      <vt:lpstr>Capital Improvement Program</vt:lpstr>
      <vt:lpstr>Planning for Capital Jobs</vt:lpstr>
      <vt:lpstr>PowerPoint Presentation</vt:lpstr>
      <vt:lpstr>PowerPoint Presentation</vt:lpstr>
      <vt:lpstr>PowerPoint Presentation</vt:lpstr>
      <vt:lpstr>PowerPoint Presentation</vt:lpstr>
      <vt:lpstr>PowerPoint Presentation</vt:lpstr>
      <vt:lpstr>Discussion of FY 22/23 Planning Activities Related to Large Capital Jobs </vt:lpstr>
      <vt:lpstr>Update on Hungry Hollow Canal Pipeline Extension Project</vt:lpstr>
      <vt:lpstr>PowerPoint Presentation</vt:lpstr>
      <vt:lpstr>PowerPoint Presentation</vt:lpstr>
      <vt:lpstr>General Activities (November 2-December 6)</vt:lpstr>
      <vt:lpstr>ysga Update</vt:lpstr>
      <vt:lpstr>YSGA 2022 Q4 Activities</vt:lpstr>
      <vt:lpstr>Upcoming Meetings &amp; Events</vt:lpstr>
      <vt:lpstr> Agenda Item #8  General Discussion  </vt:lpstr>
      <vt:lpstr> Agenda Item #9  Payment of Bills  Consider the approval and payment of the bills (Checks #61816-61829)  </vt:lpstr>
      <vt:lpstr>PowerPoint Presentation</vt:lpstr>
      <vt:lpstr> Agenda Item #10  Closed Session: Bay-Delta  </vt:lpstr>
      <vt:lpstr>   Closed Session Report  </vt:lpstr>
      <vt:lpstr> Agenda Item #11  Adjourn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YCFC&amp;WCD BOARD OF DIRECTORS_July 5, 2022</dc:title>
  <dc:creator>Kristin Sicke</dc:creator>
  <cp:lastModifiedBy>Kristin Sicke</cp:lastModifiedBy>
  <cp:revision>372</cp:revision>
  <cp:lastPrinted>2022-12-07T02:13:09Z</cp:lastPrinted>
  <dcterms:created xsi:type="dcterms:W3CDTF">2021-02-02T21:55:57Z</dcterms:created>
  <dcterms:modified xsi:type="dcterms:W3CDTF">2022-12-07T02:52:00Z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0x0101008C7BFD025A84214484855DDA8BF02556</vt:lpwstr>
  </property>
</Properties>
</file>